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Inter Bold" charset="1" panose="020B0802030000000004"/>
      <p:regular r:id="rId16"/>
    </p:embeddedFont>
    <p:embeddedFont>
      <p:font typeface="Inter" charset="1" panose="020B0502030000000004"/>
      <p:regular r:id="rId17"/>
    </p:embeddedFont>
    <p:embeddedFont>
      <p:font typeface="Inter Heavy" charset="1" panose="02000503000000020004"/>
      <p:regular r:id="rId18"/>
    </p:embeddedFont>
    <p:embeddedFont>
      <p:font typeface="Inter Medium" charset="1" panose="02000503000000020004"/>
      <p:regular r:id="rId19"/>
    </p:embeddedFont>
    <p:embeddedFont>
      <p:font typeface="Inter Ultra-Bold" charset="1" panose="02000503000000020004"/>
      <p:regular r:id="rId20"/>
    </p:embeddedFont>
    <p:embeddedFont>
      <p:font typeface="Inter Semi-Bold" charset="1" panose="0200050300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 r="0" b="-111"/>
            </a:stretch>
          </a:blipFill>
        </p:spPr>
      </p:sp>
      <p:grpSp>
        <p:nvGrpSpPr>
          <p:cNvPr name="Group 3" id="3"/>
          <p:cNvGrpSpPr/>
          <p:nvPr/>
        </p:nvGrpSpPr>
        <p:grpSpPr>
          <a:xfrm rot="0">
            <a:off x="15621362" y="1029103"/>
            <a:ext cx="1637938" cy="476836"/>
            <a:chOff x="0" y="0"/>
            <a:chExt cx="431391" cy="125587"/>
          </a:xfrm>
        </p:grpSpPr>
        <p:sp>
          <p:nvSpPr>
            <p:cNvPr name="Freeform 4" id="4"/>
            <p:cNvSpPr/>
            <p:nvPr/>
          </p:nvSpPr>
          <p:spPr>
            <a:xfrm flipH="false" flipV="false" rot="0">
              <a:off x="0" y="0"/>
              <a:ext cx="431391" cy="125587"/>
            </a:xfrm>
            <a:custGeom>
              <a:avLst/>
              <a:gdLst/>
              <a:ahLst/>
              <a:cxnLst/>
              <a:rect r="r" b="b" t="t" l="l"/>
              <a:pathLst>
                <a:path h="125587" w="431391">
                  <a:moveTo>
                    <a:pt x="62793" y="0"/>
                  </a:moveTo>
                  <a:lnTo>
                    <a:pt x="368598" y="0"/>
                  </a:lnTo>
                  <a:cubicBezTo>
                    <a:pt x="385252" y="0"/>
                    <a:pt x="401223" y="6616"/>
                    <a:pt x="412999" y="18392"/>
                  </a:cubicBezTo>
                  <a:cubicBezTo>
                    <a:pt x="424775" y="30168"/>
                    <a:pt x="431391" y="46139"/>
                    <a:pt x="431391" y="62793"/>
                  </a:cubicBezTo>
                  <a:lnTo>
                    <a:pt x="431391" y="62793"/>
                  </a:lnTo>
                  <a:cubicBezTo>
                    <a:pt x="431391" y="97473"/>
                    <a:pt x="403278" y="125587"/>
                    <a:pt x="368598"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5" id="5"/>
            <p:cNvSpPr txBox="true"/>
            <p:nvPr/>
          </p:nvSpPr>
          <p:spPr>
            <a:xfrm>
              <a:off x="0" y="28575"/>
              <a:ext cx="431391" cy="97012"/>
            </a:xfrm>
            <a:prstGeom prst="rect">
              <a:avLst/>
            </a:prstGeom>
          </p:spPr>
          <p:txBody>
            <a:bodyPr anchor="ctr" rtlCol="false" tIns="50800" lIns="50800" bIns="50800" rIns="50800"/>
            <a:lstStyle/>
            <a:p>
              <a:pPr algn="ctr">
                <a:lnSpc>
                  <a:spcPts val="1704"/>
                </a:lnSpc>
              </a:pPr>
            </a:p>
          </p:txBody>
        </p:sp>
      </p:grpSp>
      <p:grpSp>
        <p:nvGrpSpPr>
          <p:cNvPr name="Group 6" id="6"/>
          <p:cNvGrpSpPr/>
          <p:nvPr/>
        </p:nvGrpSpPr>
        <p:grpSpPr>
          <a:xfrm rot="0">
            <a:off x="8624654" y="9519244"/>
            <a:ext cx="1038691" cy="476836"/>
            <a:chOff x="0" y="0"/>
            <a:chExt cx="1384921" cy="635782"/>
          </a:xfrm>
        </p:grpSpPr>
        <p:grpSp>
          <p:nvGrpSpPr>
            <p:cNvPr name="Group 7" id="7"/>
            <p:cNvGrpSpPr/>
            <p:nvPr/>
          </p:nvGrpSpPr>
          <p:grpSpPr>
            <a:xfrm rot="0">
              <a:off x="0" y="0"/>
              <a:ext cx="1384921" cy="635782"/>
              <a:chOff x="0" y="0"/>
              <a:chExt cx="273565" cy="125587"/>
            </a:xfrm>
          </p:grpSpPr>
          <p:sp>
            <p:nvSpPr>
              <p:cNvPr name="Freeform 8" id="8"/>
              <p:cNvSpPr/>
              <p:nvPr/>
            </p:nvSpPr>
            <p:spPr>
              <a:xfrm flipH="false" flipV="false" rot="0">
                <a:off x="0" y="0"/>
                <a:ext cx="273565" cy="125587"/>
              </a:xfrm>
              <a:custGeom>
                <a:avLst/>
                <a:gdLst/>
                <a:ahLst/>
                <a:cxnLst/>
                <a:rect r="r" b="b" t="t" l="l"/>
                <a:pathLst>
                  <a:path h="125587" w="273565">
                    <a:moveTo>
                      <a:pt x="62793" y="0"/>
                    </a:moveTo>
                    <a:lnTo>
                      <a:pt x="210771" y="0"/>
                    </a:lnTo>
                    <a:cubicBezTo>
                      <a:pt x="245451" y="0"/>
                      <a:pt x="273565" y="28113"/>
                      <a:pt x="273565" y="62793"/>
                    </a:cubicBezTo>
                    <a:lnTo>
                      <a:pt x="273565" y="62793"/>
                    </a:lnTo>
                    <a:cubicBezTo>
                      <a:pt x="273565" y="79447"/>
                      <a:pt x="266949" y="95419"/>
                      <a:pt x="255173" y="107195"/>
                    </a:cubicBezTo>
                    <a:cubicBezTo>
                      <a:pt x="243397" y="118971"/>
                      <a:pt x="227425" y="125587"/>
                      <a:pt x="210771"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9" id="9"/>
              <p:cNvSpPr txBox="true"/>
              <p:nvPr/>
            </p:nvSpPr>
            <p:spPr>
              <a:xfrm>
                <a:off x="0" y="28575"/>
                <a:ext cx="273565" cy="97012"/>
              </a:xfrm>
              <a:prstGeom prst="rect">
                <a:avLst/>
              </a:prstGeom>
            </p:spPr>
            <p:txBody>
              <a:bodyPr anchor="ctr" rtlCol="false" tIns="50800" lIns="50800" bIns="50800" rIns="50800"/>
              <a:lstStyle/>
              <a:p>
                <a:pPr algn="ctr">
                  <a:lnSpc>
                    <a:spcPts val="1704"/>
                  </a:lnSpc>
                </a:pPr>
              </a:p>
            </p:txBody>
          </p:sp>
        </p:grpSp>
        <p:sp>
          <p:nvSpPr>
            <p:cNvPr name="Freeform 10" id="10"/>
            <p:cNvSpPr/>
            <p:nvPr/>
          </p:nvSpPr>
          <p:spPr>
            <a:xfrm flipH="false" flipV="false" rot="5400000">
              <a:off x="580952" y="-30575"/>
              <a:ext cx="223018" cy="696931"/>
            </a:xfrm>
            <a:custGeom>
              <a:avLst/>
              <a:gdLst/>
              <a:ahLst/>
              <a:cxnLst/>
              <a:rect r="r" b="b" t="t" l="l"/>
              <a:pathLst>
                <a:path h="696931" w="223018">
                  <a:moveTo>
                    <a:pt x="0" y="0"/>
                  </a:moveTo>
                  <a:lnTo>
                    <a:pt x="223018" y="0"/>
                  </a:lnTo>
                  <a:lnTo>
                    <a:pt x="223018" y="696931"/>
                  </a:lnTo>
                  <a:lnTo>
                    <a:pt x="0" y="696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1" id="11"/>
          <p:cNvSpPr/>
          <p:nvPr/>
        </p:nvSpPr>
        <p:spPr>
          <a:xfrm flipH="false" flipV="false" rot="0">
            <a:off x="637424" y="450014"/>
            <a:ext cx="2718212" cy="817507"/>
          </a:xfrm>
          <a:custGeom>
            <a:avLst/>
            <a:gdLst/>
            <a:ahLst/>
            <a:cxnLst/>
            <a:rect r="r" b="b" t="t" l="l"/>
            <a:pathLst>
              <a:path h="817507" w="2718212">
                <a:moveTo>
                  <a:pt x="0" y="0"/>
                </a:moveTo>
                <a:lnTo>
                  <a:pt x="2718212" y="0"/>
                </a:lnTo>
                <a:lnTo>
                  <a:pt x="2718212" y="817507"/>
                </a:lnTo>
                <a:lnTo>
                  <a:pt x="0" y="817507"/>
                </a:lnTo>
                <a:lnTo>
                  <a:pt x="0" y="0"/>
                </a:lnTo>
                <a:close/>
              </a:path>
            </a:pathLst>
          </a:custGeom>
          <a:blipFill>
            <a:blip r:embed="rId5"/>
            <a:stretch>
              <a:fillRect l="0" t="0" r="0" b="0"/>
            </a:stretch>
          </a:blipFill>
        </p:spPr>
      </p:sp>
      <p:sp>
        <p:nvSpPr>
          <p:cNvPr name="TextBox 12" id="12"/>
          <p:cNvSpPr txBox="true"/>
          <p:nvPr/>
        </p:nvSpPr>
        <p:spPr>
          <a:xfrm rot="0">
            <a:off x="15939852" y="1095082"/>
            <a:ext cx="1000957" cy="306779"/>
          </a:xfrm>
          <a:prstGeom prst="rect">
            <a:avLst/>
          </a:prstGeom>
        </p:spPr>
        <p:txBody>
          <a:bodyPr anchor="t" rtlCol="false" tIns="0" lIns="0" bIns="0" rIns="0">
            <a:spAutoFit/>
          </a:bodyPr>
          <a:lstStyle/>
          <a:p>
            <a:pPr algn="ctr">
              <a:lnSpc>
                <a:spcPts val="2520"/>
              </a:lnSpc>
              <a:spcBef>
                <a:spcPct val="0"/>
              </a:spcBef>
            </a:pPr>
            <a:r>
              <a:rPr lang="en-US" b="true" sz="1800">
                <a:solidFill>
                  <a:srgbClr val="ECF5FB"/>
                </a:solidFill>
                <a:latin typeface="Inter Bold"/>
                <a:ea typeface="Inter Bold"/>
                <a:cs typeface="Inter Bold"/>
                <a:sym typeface="Inter Bold"/>
              </a:rPr>
              <a:t>Page 1</a:t>
            </a:r>
          </a:p>
        </p:txBody>
      </p:sp>
      <p:sp>
        <p:nvSpPr>
          <p:cNvPr name="TextBox 13" id="13"/>
          <p:cNvSpPr txBox="true"/>
          <p:nvPr/>
        </p:nvSpPr>
        <p:spPr>
          <a:xfrm rot="0">
            <a:off x="5081582" y="6275920"/>
            <a:ext cx="8124835" cy="389255"/>
          </a:xfrm>
          <a:prstGeom prst="rect">
            <a:avLst/>
          </a:prstGeom>
        </p:spPr>
        <p:txBody>
          <a:bodyPr anchor="t" rtlCol="false" tIns="0" lIns="0" bIns="0" rIns="0">
            <a:spAutoFit/>
          </a:bodyPr>
          <a:lstStyle/>
          <a:p>
            <a:pPr algn="ctr">
              <a:lnSpc>
                <a:spcPts val="3219"/>
              </a:lnSpc>
              <a:spcBef>
                <a:spcPct val="0"/>
              </a:spcBef>
            </a:pPr>
            <a:r>
              <a:rPr lang="en-US" sz="2299" spc="653">
                <a:solidFill>
                  <a:srgbClr val="ECF5FB"/>
                </a:solidFill>
                <a:latin typeface="Inter"/>
                <a:ea typeface="Inter"/>
                <a:cs typeface="Inter"/>
                <a:sym typeface="Inter"/>
              </a:rPr>
              <a:t>Insights to Guide Marketing Strategy</a:t>
            </a:r>
          </a:p>
        </p:txBody>
      </p:sp>
      <p:grpSp>
        <p:nvGrpSpPr>
          <p:cNvPr name="Group 14" id="14"/>
          <p:cNvGrpSpPr/>
          <p:nvPr/>
        </p:nvGrpSpPr>
        <p:grpSpPr>
          <a:xfrm rot="0">
            <a:off x="4072260" y="3309612"/>
            <a:ext cx="11549102" cy="2379917"/>
            <a:chOff x="0" y="0"/>
            <a:chExt cx="15398803" cy="3173222"/>
          </a:xfrm>
        </p:grpSpPr>
        <p:sp>
          <p:nvSpPr>
            <p:cNvPr name="TextBox 15" id="15"/>
            <p:cNvSpPr txBox="true"/>
            <p:nvPr/>
          </p:nvSpPr>
          <p:spPr>
            <a:xfrm rot="0">
              <a:off x="0" y="209550"/>
              <a:ext cx="6413855" cy="1495976"/>
            </a:xfrm>
            <a:prstGeom prst="rect">
              <a:avLst/>
            </a:prstGeom>
          </p:spPr>
          <p:txBody>
            <a:bodyPr anchor="t" rtlCol="false" tIns="0" lIns="0" bIns="0" rIns="0">
              <a:spAutoFit/>
            </a:bodyPr>
            <a:lstStyle/>
            <a:p>
              <a:pPr algn="ctr">
                <a:lnSpc>
                  <a:spcPts val="7943"/>
                </a:lnSpc>
              </a:pPr>
              <a:r>
                <a:rPr lang="en-US" sz="8450">
                  <a:solidFill>
                    <a:srgbClr val="077FFC"/>
                  </a:solidFill>
                  <a:latin typeface="Inter"/>
                  <a:ea typeface="Inter"/>
                  <a:cs typeface="Inter"/>
                  <a:sym typeface="Inter"/>
                </a:rPr>
                <a:t>BellaBeat</a:t>
              </a:r>
            </a:p>
          </p:txBody>
        </p:sp>
        <p:sp>
          <p:nvSpPr>
            <p:cNvPr name="TextBox 16" id="16"/>
            <p:cNvSpPr txBox="true"/>
            <p:nvPr/>
          </p:nvSpPr>
          <p:spPr>
            <a:xfrm rot="0">
              <a:off x="6590802" y="377402"/>
              <a:ext cx="8808000" cy="1328125"/>
            </a:xfrm>
            <a:prstGeom prst="rect">
              <a:avLst/>
            </a:prstGeom>
          </p:spPr>
          <p:txBody>
            <a:bodyPr anchor="t" rtlCol="false" tIns="0" lIns="0" bIns="0" rIns="0">
              <a:spAutoFit/>
            </a:bodyPr>
            <a:lstStyle/>
            <a:p>
              <a:pPr algn="l">
                <a:lnSpc>
                  <a:spcPts val="7003"/>
                </a:lnSpc>
              </a:pPr>
              <a:r>
                <a:rPr lang="en-US" sz="7450" b="true">
                  <a:solidFill>
                    <a:srgbClr val="ECF5FB"/>
                  </a:solidFill>
                  <a:latin typeface="Inter Heavy"/>
                  <a:ea typeface="Inter Heavy"/>
                  <a:cs typeface="Inter Heavy"/>
                  <a:sym typeface="Inter Heavy"/>
                </a:rPr>
                <a:t>Smart Device</a:t>
              </a:r>
            </a:p>
          </p:txBody>
        </p:sp>
        <p:sp>
          <p:nvSpPr>
            <p:cNvPr name="TextBox 17" id="17"/>
            <p:cNvSpPr txBox="true"/>
            <p:nvPr/>
          </p:nvSpPr>
          <p:spPr>
            <a:xfrm rot="0">
              <a:off x="3921397" y="1591226"/>
              <a:ext cx="5681847" cy="1581996"/>
            </a:xfrm>
            <a:prstGeom prst="rect">
              <a:avLst/>
            </a:prstGeom>
          </p:spPr>
          <p:txBody>
            <a:bodyPr anchor="t" rtlCol="false" tIns="0" lIns="0" bIns="0" rIns="0">
              <a:spAutoFit/>
            </a:bodyPr>
            <a:lstStyle/>
            <a:p>
              <a:pPr algn="l">
                <a:lnSpc>
                  <a:spcPts val="9932"/>
                </a:lnSpc>
              </a:pPr>
              <a:r>
                <a:rPr lang="en-US" sz="7250" b="true">
                  <a:solidFill>
                    <a:srgbClr val="ECF5FB"/>
                  </a:solidFill>
                  <a:latin typeface="Inter Heavy"/>
                  <a:ea typeface="Inter Heavy"/>
                  <a:cs typeface="Inter Heavy"/>
                  <a:sym typeface="Inter Heavy"/>
                </a:rPr>
                <a:t>Analysis</a:t>
              </a:r>
            </a:p>
          </p:txBody>
        </p:sp>
      </p:grpSp>
      <p:sp>
        <p:nvSpPr>
          <p:cNvPr name="TextBox 18" id="18"/>
          <p:cNvSpPr txBox="true"/>
          <p:nvPr/>
        </p:nvSpPr>
        <p:spPr>
          <a:xfrm rot="0">
            <a:off x="637424" y="8264719"/>
            <a:ext cx="5872732" cy="993581"/>
          </a:xfrm>
          <a:prstGeom prst="rect">
            <a:avLst/>
          </a:prstGeom>
        </p:spPr>
        <p:txBody>
          <a:bodyPr anchor="t" rtlCol="false" tIns="0" lIns="0" bIns="0" rIns="0">
            <a:spAutoFit/>
          </a:bodyPr>
          <a:lstStyle/>
          <a:p>
            <a:pPr algn="l">
              <a:lnSpc>
                <a:spcPts val="4041"/>
              </a:lnSpc>
            </a:pPr>
            <a:r>
              <a:rPr lang="en-US" sz="2950" b="true">
                <a:solidFill>
                  <a:srgbClr val="ECF5FB"/>
                </a:solidFill>
                <a:latin typeface="Inter Heavy"/>
                <a:ea typeface="Inter Heavy"/>
                <a:cs typeface="Inter Heavy"/>
                <a:sym typeface="Inter Heavy"/>
              </a:rPr>
              <a:t>Name: Helen Gbadero</a:t>
            </a:r>
          </a:p>
          <a:p>
            <a:pPr algn="l">
              <a:lnSpc>
                <a:spcPts val="4041"/>
              </a:lnSpc>
            </a:pPr>
            <a:r>
              <a:rPr lang="en-US" sz="2950" b="true">
                <a:solidFill>
                  <a:srgbClr val="ECF5FB"/>
                </a:solidFill>
                <a:latin typeface="Inter Heavy"/>
                <a:ea typeface="Inter Heavy"/>
                <a:cs typeface="Inter Heavy"/>
                <a:sym typeface="Inter Heavy"/>
              </a:rPr>
              <a:t>Date: January 13th,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7224D"/>
        </a:solidFill>
      </p:bgPr>
    </p:bg>
    <p:spTree>
      <p:nvGrpSpPr>
        <p:cNvPr id="1" name=""/>
        <p:cNvGrpSpPr/>
        <p:nvPr/>
      </p:nvGrpSpPr>
      <p:grpSpPr>
        <a:xfrm>
          <a:off x="0" y="0"/>
          <a:ext cx="0" cy="0"/>
          <a:chOff x="0" y="0"/>
          <a:chExt cx="0" cy="0"/>
        </a:xfrm>
      </p:grpSpPr>
      <p:grpSp>
        <p:nvGrpSpPr>
          <p:cNvPr name="Group 2" id="2"/>
          <p:cNvGrpSpPr/>
          <p:nvPr/>
        </p:nvGrpSpPr>
        <p:grpSpPr>
          <a:xfrm rot="0">
            <a:off x="0" y="528829"/>
            <a:ext cx="18288000" cy="9029557"/>
            <a:chOff x="0" y="0"/>
            <a:chExt cx="4816593" cy="2378155"/>
          </a:xfrm>
        </p:grpSpPr>
        <p:sp>
          <p:nvSpPr>
            <p:cNvPr name="Freeform 3" id="3"/>
            <p:cNvSpPr/>
            <p:nvPr/>
          </p:nvSpPr>
          <p:spPr>
            <a:xfrm flipH="false" flipV="false" rot="0">
              <a:off x="0" y="0"/>
              <a:ext cx="4816592" cy="2378155"/>
            </a:xfrm>
            <a:custGeom>
              <a:avLst/>
              <a:gdLst/>
              <a:ahLst/>
              <a:cxnLst/>
              <a:rect r="r" b="b" t="t" l="l"/>
              <a:pathLst>
                <a:path h="2378155" w="4816592">
                  <a:moveTo>
                    <a:pt x="0" y="0"/>
                  </a:moveTo>
                  <a:lnTo>
                    <a:pt x="4816592" y="0"/>
                  </a:lnTo>
                  <a:lnTo>
                    <a:pt x="4816592" y="2378155"/>
                  </a:lnTo>
                  <a:lnTo>
                    <a:pt x="0" y="2378155"/>
                  </a:lnTo>
                  <a:close/>
                </a:path>
              </a:pathLst>
            </a:custGeom>
            <a:solidFill>
              <a:srgbClr val="077FFC"/>
            </a:solidFill>
          </p:spPr>
        </p:sp>
        <p:sp>
          <p:nvSpPr>
            <p:cNvPr name="TextBox 4" id="4"/>
            <p:cNvSpPr txBox="true"/>
            <p:nvPr/>
          </p:nvSpPr>
          <p:spPr>
            <a:xfrm>
              <a:off x="0" y="28575"/>
              <a:ext cx="4816593" cy="2349580"/>
            </a:xfrm>
            <a:prstGeom prst="rect">
              <a:avLst/>
            </a:prstGeom>
          </p:spPr>
          <p:txBody>
            <a:bodyPr anchor="ctr" rtlCol="false" tIns="50800" lIns="50800" bIns="50800" rIns="50800"/>
            <a:lstStyle/>
            <a:p>
              <a:pPr algn="ctr">
                <a:lnSpc>
                  <a:spcPts val="1704"/>
                </a:lnSpc>
              </a:pPr>
            </a:p>
          </p:txBody>
        </p:sp>
      </p:grpSp>
      <p:grpSp>
        <p:nvGrpSpPr>
          <p:cNvPr name="Group 5" id="5"/>
          <p:cNvGrpSpPr/>
          <p:nvPr/>
        </p:nvGrpSpPr>
        <p:grpSpPr>
          <a:xfrm rot="0">
            <a:off x="15621362" y="1029103"/>
            <a:ext cx="1637938" cy="476836"/>
            <a:chOff x="0" y="0"/>
            <a:chExt cx="431391" cy="125587"/>
          </a:xfrm>
        </p:grpSpPr>
        <p:sp>
          <p:nvSpPr>
            <p:cNvPr name="Freeform 6" id="6"/>
            <p:cNvSpPr/>
            <p:nvPr/>
          </p:nvSpPr>
          <p:spPr>
            <a:xfrm flipH="false" flipV="false" rot="0">
              <a:off x="0" y="0"/>
              <a:ext cx="431391" cy="125587"/>
            </a:xfrm>
            <a:custGeom>
              <a:avLst/>
              <a:gdLst/>
              <a:ahLst/>
              <a:cxnLst/>
              <a:rect r="r" b="b" t="t" l="l"/>
              <a:pathLst>
                <a:path h="125587" w="431391">
                  <a:moveTo>
                    <a:pt x="62793" y="0"/>
                  </a:moveTo>
                  <a:lnTo>
                    <a:pt x="368598" y="0"/>
                  </a:lnTo>
                  <a:cubicBezTo>
                    <a:pt x="385252" y="0"/>
                    <a:pt x="401223" y="6616"/>
                    <a:pt x="412999" y="18392"/>
                  </a:cubicBezTo>
                  <a:cubicBezTo>
                    <a:pt x="424775" y="30168"/>
                    <a:pt x="431391" y="46139"/>
                    <a:pt x="431391" y="62793"/>
                  </a:cubicBezTo>
                  <a:lnTo>
                    <a:pt x="431391" y="62793"/>
                  </a:lnTo>
                  <a:cubicBezTo>
                    <a:pt x="431391" y="97473"/>
                    <a:pt x="403278" y="125587"/>
                    <a:pt x="368598"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7" id="7"/>
            <p:cNvSpPr txBox="true"/>
            <p:nvPr/>
          </p:nvSpPr>
          <p:spPr>
            <a:xfrm>
              <a:off x="0" y="28575"/>
              <a:ext cx="431391" cy="97012"/>
            </a:xfrm>
            <a:prstGeom prst="rect">
              <a:avLst/>
            </a:prstGeom>
          </p:spPr>
          <p:txBody>
            <a:bodyPr anchor="ctr" rtlCol="false" tIns="50800" lIns="50800" bIns="50800" rIns="50800"/>
            <a:lstStyle/>
            <a:p>
              <a:pPr algn="ctr">
                <a:lnSpc>
                  <a:spcPts val="1704"/>
                </a:lnSpc>
              </a:pPr>
            </a:p>
          </p:txBody>
        </p:sp>
      </p:grpSp>
      <p:sp>
        <p:nvSpPr>
          <p:cNvPr name="TextBox 8" id="8"/>
          <p:cNvSpPr txBox="true"/>
          <p:nvPr/>
        </p:nvSpPr>
        <p:spPr>
          <a:xfrm rot="0">
            <a:off x="15939852" y="1095082"/>
            <a:ext cx="1000957" cy="306779"/>
          </a:xfrm>
          <a:prstGeom prst="rect">
            <a:avLst/>
          </a:prstGeom>
        </p:spPr>
        <p:txBody>
          <a:bodyPr anchor="t" rtlCol="false" tIns="0" lIns="0" bIns="0" rIns="0">
            <a:spAutoFit/>
          </a:bodyPr>
          <a:lstStyle/>
          <a:p>
            <a:pPr algn="ctr">
              <a:lnSpc>
                <a:spcPts val="2520"/>
              </a:lnSpc>
              <a:spcBef>
                <a:spcPct val="0"/>
              </a:spcBef>
            </a:pPr>
            <a:r>
              <a:rPr lang="en-US" b="true" sz="1800">
                <a:solidFill>
                  <a:srgbClr val="ECF5FB"/>
                </a:solidFill>
                <a:latin typeface="Inter Bold"/>
                <a:ea typeface="Inter Bold"/>
                <a:cs typeface="Inter Bold"/>
                <a:sym typeface="Inter Bold"/>
              </a:rPr>
              <a:t>Page 10</a:t>
            </a:r>
          </a:p>
        </p:txBody>
      </p:sp>
      <p:sp>
        <p:nvSpPr>
          <p:cNvPr name="TextBox 9" id="9"/>
          <p:cNvSpPr txBox="true"/>
          <p:nvPr/>
        </p:nvSpPr>
        <p:spPr>
          <a:xfrm rot="0">
            <a:off x="4764362" y="4508030"/>
            <a:ext cx="8759276" cy="1295084"/>
          </a:xfrm>
          <a:prstGeom prst="rect">
            <a:avLst/>
          </a:prstGeom>
        </p:spPr>
        <p:txBody>
          <a:bodyPr anchor="t" rtlCol="false" tIns="0" lIns="0" bIns="0" rIns="0">
            <a:spAutoFit/>
          </a:bodyPr>
          <a:lstStyle/>
          <a:p>
            <a:pPr algn="ctr">
              <a:lnSpc>
                <a:spcPts val="9570"/>
              </a:lnSpc>
            </a:pPr>
            <a:r>
              <a:rPr lang="en-US" b="true" sz="10181">
                <a:solidFill>
                  <a:srgbClr val="17224D"/>
                </a:solidFill>
                <a:latin typeface="Inter Bold"/>
                <a:ea typeface="Inter Bold"/>
                <a:cs typeface="Inter Bold"/>
                <a:sym typeface="Inter Bold"/>
              </a:rPr>
              <a:t>THANK YOU</a:t>
            </a:r>
          </a:p>
        </p:txBody>
      </p:sp>
      <p:sp>
        <p:nvSpPr>
          <p:cNvPr name="Freeform 10" id="10"/>
          <p:cNvSpPr/>
          <p:nvPr/>
        </p:nvSpPr>
        <p:spPr>
          <a:xfrm flipH="false" flipV="false" rot="0">
            <a:off x="700454" y="858768"/>
            <a:ext cx="2718212" cy="817507"/>
          </a:xfrm>
          <a:custGeom>
            <a:avLst/>
            <a:gdLst/>
            <a:ahLst/>
            <a:cxnLst/>
            <a:rect r="r" b="b" t="t" l="l"/>
            <a:pathLst>
              <a:path h="817507" w="2718212">
                <a:moveTo>
                  <a:pt x="0" y="0"/>
                </a:moveTo>
                <a:lnTo>
                  <a:pt x="2718212" y="0"/>
                </a:lnTo>
                <a:lnTo>
                  <a:pt x="2718212" y="817507"/>
                </a:lnTo>
                <a:lnTo>
                  <a:pt x="0" y="817507"/>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224D"/>
        </a:solidFill>
      </p:bgPr>
    </p:bg>
    <p:spTree>
      <p:nvGrpSpPr>
        <p:cNvPr id="1" name=""/>
        <p:cNvGrpSpPr/>
        <p:nvPr/>
      </p:nvGrpSpPr>
      <p:grpSpPr>
        <a:xfrm>
          <a:off x="0" y="0"/>
          <a:ext cx="0" cy="0"/>
          <a:chOff x="0" y="0"/>
          <a:chExt cx="0" cy="0"/>
        </a:xfrm>
      </p:grpSpPr>
      <p:grpSp>
        <p:nvGrpSpPr>
          <p:cNvPr name="Group 2" id="2"/>
          <p:cNvGrpSpPr/>
          <p:nvPr/>
        </p:nvGrpSpPr>
        <p:grpSpPr>
          <a:xfrm rot="0">
            <a:off x="15621362" y="1029103"/>
            <a:ext cx="1637938" cy="476836"/>
            <a:chOff x="0" y="0"/>
            <a:chExt cx="431391" cy="125587"/>
          </a:xfrm>
        </p:grpSpPr>
        <p:sp>
          <p:nvSpPr>
            <p:cNvPr name="Freeform 3" id="3"/>
            <p:cNvSpPr/>
            <p:nvPr/>
          </p:nvSpPr>
          <p:spPr>
            <a:xfrm flipH="false" flipV="false" rot="0">
              <a:off x="0" y="0"/>
              <a:ext cx="431391" cy="125587"/>
            </a:xfrm>
            <a:custGeom>
              <a:avLst/>
              <a:gdLst/>
              <a:ahLst/>
              <a:cxnLst/>
              <a:rect r="r" b="b" t="t" l="l"/>
              <a:pathLst>
                <a:path h="125587" w="431391">
                  <a:moveTo>
                    <a:pt x="62793" y="0"/>
                  </a:moveTo>
                  <a:lnTo>
                    <a:pt x="368598" y="0"/>
                  </a:lnTo>
                  <a:cubicBezTo>
                    <a:pt x="385252" y="0"/>
                    <a:pt x="401223" y="6616"/>
                    <a:pt x="412999" y="18392"/>
                  </a:cubicBezTo>
                  <a:cubicBezTo>
                    <a:pt x="424775" y="30168"/>
                    <a:pt x="431391" y="46139"/>
                    <a:pt x="431391" y="62793"/>
                  </a:cubicBezTo>
                  <a:lnTo>
                    <a:pt x="431391" y="62793"/>
                  </a:lnTo>
                  <a:cubicBezTo>
                    <a:pt x="431391" y="97473"/>
                    <a:pt x="403278" y="125587"/>
                    <a:pt x="368598"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4" id="4"/>
            <p:cNvSpPr txBox="true"/>
            <p:nvPr/>
          </p:nvSpPr>
          <p:spPr>
            <a:xfrm>
              <a:off x="0" y="28575"/>
              <a:ext cx="431391" cy="97012"/>
            </a:xfrm>
            <a:prstGeom prst="rect">
              <a:avLst/>
            </a:prstGeom>
          </p:spPr>
          <p:txBody>
            <a:bodyPr anchor="ctr" rtlCol="false" tIns="50800" lIns="50800" bIns="50800" rIns="50800"/>
            <a:lstStyle/>
            <a:p>
              <a:pPr algn="ctr">
                <a:lnSpc>
                  <a:spcPts val="1704"/>
                </a:lnSpc>
              </a:pPr>
            </a:p>
          </p:txBody>
        </p:sp>
      </p:grpSp>
      <p:grpSp>
        <p:nvGrpSpPr>
          <p:cNvPr name="Group 5" id="5"/>
          <p:cNvGrpSpPr/>
          <p:nvPr/>
        </p:nvGrpSpPr>
        <p:grpSpPr>
          <a:xfrm rot="0">
            <a:off x="16220609" y="8781464"/>
            <a:ext cx="1038691" cy="476836"/>
            <a:chOff x="0" y="0"/>
            <a:chExt cx="273565" cy="125587"/>
          </a:xfrm>
        </p:grpSpPr>
        <p:sp>
          <p:nvSpPr>
            <p:cNvPr name="Freeform 6" id="6"/>
            <p:cNvSpPr/>
            <p:nvPr/>
          </p:nvSpPr>
          <p:spPr>
            <a:xfrm flipH="false" flipV="false" rot="0">
              <a:off x="0" y="0"/>
              <a:ext cx="273565" cy="125587"/>
            </a:xfrm>
            <a:custGeom>
              <a:avLst/>
              <a:gdLst/>
              <a:ahLst/>
              <a:cxnLst/>
              <a:rect r="r" b="b" t="t" l="l"/>
              <a:pathLst>
                <a:path h="125587" w="273565">
                  <a:moveTo>
                    <a:pt x="62793" y="0"/>
                  </a:moveTo>
                  <a:lnTo>
                    <a:pt x="210771" y="0"/>
                  </a:lnTo>
                  <a:cubicBezTo>
                    <a:pt x="245451" y="0"/>
                    <a:pt x="273565" y="28113"/>
                    <a:pt x="273565" y="62793"/>
                  </a:cubicBezTo>
                  <a:lnTo>
                    <a:pt x="273565" y="62793"/>
                  </a:lnTo>
                  <a:cubicBezTo>
                    <a:pt x="273565" y="79447"/>
                    <a:pt x="266949" y="95419"/>
                    <a:pt x="255173" y="107195"/>
                  </a:cubicBezTo>
                  <a:cubicBezTo>
                    <a:pt x="243397" y="118971"/>
                    <a:pt x="227425" y="125587"/>
                    <a:pt x="210771"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7" id="7"/>
            <p:cNvSpPr txBox="true"/>
            <p:nvPr/>
          </p:nvSpPr>
          <p:spPr>
            <a:xfrm>
              <a:off x="0" y="28575"/>
              <a:ext cx="273565" cy="97012"/>
            </a:xfrm>
            <a:prstGeom prst="rect">
              <a:avLst/>
            </a:prstGeom>
          </p:spPr>
          <p:txBody>
            <a:bodyPr anchor="ctr" rtlCol="false" tIns="50800" lIns="50800" bIns="50800" rIns="50800"/>
            <a:lstStyle/>
            <a:p>
              <a:pPr algn="ctr">
                <a:lnSpc>
                  <a:spcPts val="1704"/>
                </a:lnSpc>
              </a:pPr>
            </a:p>
          </p:txBody>
        </p:sp>
      </p:grpSp>
      <p:grpSp>
        <p:nvGrpSpPr>
          <p:cNvPr name="Group 8" id="8"/>
          <p:cNvGrpSpPr/>
          <p:nvPr/>
        </p:nvGrpSpPr>
        <p:grpSpPr>
          <a:xfrm rot="0">
            <a:off x="0" y="0"/>
            <a:ext cx="7268308" cy="10287000"/>
            <a:chOff x="0" y="0"/>
            <a:chExt cx="1914287" cy="2709333"/>
          </a:xfrm>
        </p:grpSpPr>
        <p:sp>
          <p:nvSpPr>
            <p:cNvPr name="Freeform 9" id="9"/>
            <p:cNvSpPr/>
            <p:nvPr/>
          </p:nvSpPr>
          <p:spPr>
            <a:xfrm flipH="false" flipV="false" rot="0">
              <a:off x="0" y="0"/>
              <a:ext cx="1914287" cy="2709333"/>
            </a:xfrm>
            <a:custGeom>
              <a:avLst/>
              <a:gdLst/>
              <a:ahLst/>
              <a:cxnLst/>
              <a:rect r="r" b="b" t="t" l="l"/>
              <a:pathLst>
                <a:path h="2709333" w="1914287">
                  <a:moveTo>
                    <a:pt x="0" y="0"/>
                  </a:moveTo>
                  <a:lnTo>
                    <a:pt x="1914287" y="0"/>
                  </a:lnTo>
                  <a:lnTo>
                    <a:pt x="1914287" y="2709333"/>
                  </a:lnTo>
                  <a:lnTo>
                    <a:pt x="0" y="2709333"/>
                  </a:lnTo>
                  <a:close/>
                </a:path>
              </a:pathLst>
            </a:custGeom>
            <a:solidFill>
              <a:srgbClr val="ECF5FB"/>
            </a:solidFill>
          </p:spPr>
        </p:sp>
        <p:sp>
          <p:nvSpPr>
            <p:cNvPr name="TextBox 10" id="10"/>
            <p:cNvSpPr txBox="true"/>
            <p:nvPr/>
          </p:nvSpPr>
          <p:spPr>
            <a:xfrm>
              <a:off x="0" y="28575"/>
              <a:ext cx="1914287" cy="2680758"/>
            </a:xfrm>
            <a:prstGeom prst="rect">
              <a:avLst/>
            </a:prstGeom>
          </p:spPr>
          <p:txBody>
            <a:bodyPr anchor="ctr" rtlCol="false" tIns="50800" lIns="50800" bIns="50800" rIns="50800"/>
            <a:lstStyle/>
            <a:p>
              <a:pPr algn="ctr">
                <a:lnSpc>
                  <a:spcPts val="1704"/>
                </a:lnSpc>
              </a:pPr>
            </a:p>
          </p:txBody>
        </p:sp>
      </p:grpSp>
      <p:sp>
        <p:nvSpPr>
          <p:cNvPr name="Freeform 11" id="11"/>
          <p:cNvSpPr/>
          <p:nvPr/>
        </p:nvSpPr>
        <p:spPr>
          <a:xfrm flipH="false" flipV="false" rot="5400000">
            <a:off x="16656323" y="8758533"/>
            <a:ext cx="167263" cy="522698"/>
          </a:xfrm>
          <a:custGeom>
            <a:avLst/>
            <a:gdLst/>
            <a:ahLst/>
            <a:cxnLst/>
            <a:rect r="r" b="b" t="t" l="l"/>
            <a:pathLst>
              <a:path h="522698" w="167263">
                <a:moveTo>
                  <a:pt x="0" y="0"/>
                </a:moveTo>
                <a:lnTo>
                  <a:pt x="167263" y="0"/>
                </a:lnTo>
                <a:lnTo>
                  <a:pt x="167263" y="522698"/>
                </a:lnTo>
                <a:lnTo>
                  <a:pt x="0" y="5226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28700" y="1882181"/>
            <a:ext cx="5076863" cy="2719992"/>
            <a:chOff x="0" y="0"/>
            <a:chExt cx="1612119" cy="863713"/>
          </a:xfrm>
        </p:grpSpPr>
        <p:sp>
          <p:nvSpPr>
            <p:cNvPr name="Freeform 13" id="13"/>
            <p:cNvSpPr/>
            <p:nvPr/>
          </p:nvSpPr>
          <p:spPr>
            <a:xfrm flipH="false" flipV="false" rot="0">
              <a:off x="0" y="0"/>
              <a:ext cx="1612119" cy="863713"/>
            </a:xfrm>
            <a:custGeom>
              <a:avLst/>
              <a:gdLst/>
              <a:ahLst/>
              <a:cxnLst/>
              <a:rect r="r" b="b" t="t" l="l"/>
              <a:pathLst>
                <a:path h="863713" w="1612119">
                  <a:moveTo>
                    <a:pt x="0" y="0"/>
                  </a:moveTo>
                  <a:lnTo>
                    <a:pt x="1612119" y="0"/>
                  </a:lnTo>
                  <a:lnTo>
                    <a:pt x="1612119" y="863713"/>
                  </a:lnTo>
                  <a:lnTo>
                    <a:pt x="0" y="863713"/>
                  </a:lnTo>
                  <a:close/>
                </a:path>
              </a:pathLst>
            </a:custGeom>
            <a:blipFill>
              <a:blip r:embed="rId4"/>
              <a:stretch>
                <a:fillRect l="0" t="-1795" r="0" b="-1795"/>
              </a:stretch>
            </a:blipFill>
          </p:spPr>
        </p:sp>
      </p:grpSp>
      <p:grpSp>
        <p:nvGrpSpPr>
          <p:cNvPr name="Group 14" id="14"/>
          <p:cNvGrpSpPr/>
          <p:nvPr/>
        </p:nvGrpSpPr>
        <p:grpSpPr>
          <a:xfrm rot="0">
            <a:off x="1028700" y="5758361"/>
            <a:ext cx="5076863" cy="2719992"/>
            <a:chOff x="0" y="0"/>
            <a:chExt cx="1612119" cy="863713"/>
          </a:xfrm>
        </p:grpSpPr>
        <p:sp>
          <p:nvSpPr>
            <p:cNvPr name="Freeform 15" id="15"/>
            <p:cNvSpPr/>
            <p:nvPr/>
          </p:nvSpPr>
          <p:spPr>
            <a:xfrm flipH="false" flipV="false" rot="0">
              <a:off x="0" y="0"/>
              <a:ext cx="1612119" cy="863713"/>
            </a:xfrm>
            <a:custGeom>
              <a:avLst/>
              <a:gdLst/>
              <a:ahLst/>
              <a:cxnLst/>
              <a:rect r="r" b="b" t="t" l="l"/>
              <a:pathLst>
                <a:path h="863713" w="1612119">
                  <a:moveTo>
                    <a:pt x="0" y="0"/>
                  </a:moveTo>
                  <a:lnTo>
                    <a:pt x="1612119" y="0"/>
                  </a:lnTo>
                  <a:lnTo>
                    <a:pt x="1612119" y="863713"/>
                  </a:lnTo>
                  <a:lnTo>
                    <a:pt x="0" y="863713"/>
                  </a:lnTo>
                  <a:close/>
                </a:path>
              </a:pathLst>
            </a:custGeom>
            <a:blipFill>
              <a:blip r:embed="rId5"/>
              <a:stretch>
                <a:fillRect l="0" t="-5061" r="0" b="-5061"/>
              </a:stretch>
            </a:blipFill>
          </p:spPr>
        </p:sp>
      </p:grpSp>
      <p:sp>
        <p:nvSpPr>
          <p:cNvPr name="TextBox 16" id="16"/>
          <p:cNvSpPr txBox="true"/>
          <p:nvPr/>
        </p:nvSpPr>
        <p:spPr>
          <a:xfrm rot="0">
            <a:off x="15939852" y="1095082"/>
            <a:ext cx="1000957" cy="306779"/>
          </a:xfrm>
          <a:prstGeom prst="rect">
            <a:avLst/>
          </a:prstGeom>
        </p:spPr>
        <p:txBody>
          <a:bodyPr anchor="t" rtlCol="false" tIns="0" lIns="0" bIns="0" rIns="0">
            <a:spAutoFit/>
          </a:bodyPr>
          <a:lstStyle/>
          <a:p>
            <a:pPr algn="ctr">
              <a:lnSpc>
                <a:spcPts val="2520"/>
              </a:lnSpc>
              <a:spcBef>
                <a:spcPct val="0"/>
              </a:spcBef>
            </a:pPr>
            <a:r>
              <a:rPr lang="en-US" b="true" sz="1800">
                <a:solidFill>
                  <a:srgbClr val="ECF5FB"/>
                </a:solidFill>
                <a:latin typeface="Inter Bold"/>
                <a:ea typeface="Inter Bold"/>
                <a:cs typeface="Inter Bold"/>
                <a:sym typeface="Inter Bold"/>
              </a:rPr>
              <a:t>Page 2</a:t>
            </a:r>
          </a:p>
        </p:txBody>
      </p:sp>
      <p:sp>
        <p:nvSpPr>
          <p:cNvPr name="TextBox 17" id="17"/>
          <p:cNvSpPr txBox="true"/>
          <p:nvPr/>
        </p:nvSpPr>
        <p:spPr>
          <a:xfrm rot="0">
            <a:off x="10400107" y="1285582"/>
            <a:ext cx="5820501" cy="820928"/>
          </a:xfrm>
          <a:prstGeom prst="rect">
            <a:avLst/>
          </a:prstGeom>
        </p:spPr>
        <p:txBody>
          <a:bodyPr anchor="t" rtlCol="false" tIns="0" lIns="0" bIns="0" rIns="0">
            <a:spAutoFit/>
          </a:bodyPr>
          <a:lstStyle/>
          <a:p>
            <a:pPr algn="l">
              <a:lnSpc>
                <a:spcPts val="6016"/>
              </a:lnSpc>
            </a:pPr>
            <a:r>
              <a:rPr lang="en-US" sz="6400" b="true">
                <a:solidFill>
                  <a:srgbClr val="077FFC"/>
                </a:solidFill>
                <a:latin typeface="Inter Bold"/>
                <a:ea typeface="Inter Bold"/>
                <a:cs typeface="Inter Bold"/>
                <a:sym typeface="Inter Bold"/>
              </a:rPr>
              <a:t>Introduction</a:t>
            </a:r>
          </a:p>
        </p:txBody>
      </p:sp>
      <p:sp>
        <p:nvSpPr>
          <p:cNvPr name="Freeform 18" id="18"/>
          <p:cNvSpPr/>
          <p:nvPr/>
        </p:nvSpPr>
        <p:spPr>
          <a:xfrm flipH="false" flipV="false" rot="0">
            <a:off x="1028700" y="858768"/>
            <a:ext cx="2718212" cy="817507"/>
          </a:xfrm>
          <a:custGeom>
            <a:avLst/>
            <a:gdLst/>
            <a:ahLst/>
            <a:cxnLst/>
            <a:rect r="r" b="b" t="t" l="l"/>
            <a:pathLst>
              <a:path h="817507" w="2718212">
                <a:moveTo>
                  <a:pt x="0" y="0"/>
                </a:moveTo>
                <a:lnTo>
                  <a:pt x="2718212" y="0"/>
                </a:lnTo>
                <a:lnTo>
                  <a:pt x="2718212" y="817507"/>
                </a:lnTo>
                <a:lnTo>
                  <a:pt x="0" y="817507"/>
                </a:lnTo>
                <a:lnTo>
                  <a:pt x="0" y="0"/>
                </a:lnTo>
                <a:close/>
              </a:path>
            </a:pathLst>
          </a:custGeom>
          <a:blipFill>
            <a:blip r:embed="rId6"/>
            <a:stretch>
              <a:fillRect l="0" t="0" r="0" b="0"/>
            </a:stretch>
          </a:blipFill>
        </p:spPr>
      </p:sp>
      <p:sp>
        <p:nvSpPr>
          <p:cNvPr name="TextBox 19" id="19"/>
          <p:cNvSpPr txBox="true"/>
          <p:nvPr/>
        </p:nvSpPr>
        <p:spPr>
          <a:xfrm rot="0">
            <a:off x="8029505" y="3047354"/>
            <a:ext cx="9965418" cy="6210946"/>
          </a:xfrm>
          <a:prstGeom prst="rect">
            <a:avLst/>
          </a:prstGeom>
        </p:spPr>
        <p:txBody>
          <a:bodyPr anchor="t" rtlCol="false" tIns="0" lIns="0" bIns="0" rIns="0">
            <a:spAutoFit/>
          </a:bodyPr>
          <a:lstStyle/>
          <a:p>
            <a:pPr algn="l">
              <a:lnSpc>
                <a:spcPts val="3560"/>
              </a:lnSpc>
            </a:pPr>
            <a:r>
              <a:rPr lang="en-US" sz="2543" b="true">
                <a:solidFill>
                  <a:srgbClr val="ECF5FB"/>
                </a:solidFill>
                <a:latin typeface="Inter Bold"/>
                <a:ea typeface="Inter Bold"/>
                <a:cs typeface="Inter Bold"/>
                <a:sym typeface="Inter Bold"/>
              </a:rPr>
              <a:t>Objective:</a:t>
            </a:r>
          </a:p>
          <a:p>
            <a:pPr algn="l">
              <a:lnSpc>
                <a:spcPts val="3251"/>
              </a:lnSpc>
            </a:pPr>
            <a:r>
              <a:rPr lang="en-US" sz="2322" b="true">
                <a:solidFill>
                  <a:srgbClr val="ECF5FB"/>
                </a:solidFill>
                <a:latin typeface="Inter Medium"/>
                <a:ea typeface="Inter Medium"/>
                <a:cs typeface="Inter Medium"/>
                <a:sym typeface="Inter Medium"/>
              </a:rPr>
              <a:t>Analyze smart device usage data to understand user behavior patterns and trends, guiding Bellabeat’s marketing strategy and product development.</a:t>
            </a:r>
          </a:p>
          <a:p>
            <a:pPr algn="l">
              <a:lnSpc>
                <a:spcPts val="3251"/>
              </a:lnSpc>
            </a:pPr>
          </a:p>
          <a:p>
            <a:pPr algn="l">
              <a:lnSpc>
                <a:spcPts val="3560"/>
              </a:lnSpc>
            </a:pPr>
            <a:r>
              <a:rPr lang="en-US" sz="2543" b="true">
                <a:solidFill>
                  <a:srgbClr val="ECF5FB"/>
                </a:solidFill>
                <a:latin typeface="Inter Bold"/>
                <a:ea typeface="Inter Bold"/>
                <a:cs typeface="Inter Bold"/>
                <a:sym typeface="Inter Bold"/>
              </a:rPr>
              <a:t>Data Source:</a:t>
            </a:r>
          </a:p>
          <a:p>
            <a:pPr algn="l">
              <a:lnSpc>
                <a:spcPts val="3251"/>
              </a:lnSpc>
            </a:pPr>
            <a:r>
              <a:rPr lang="en-US" sz="2322" b="true">
                <a:solidFill>
                  <a:srgbClr val="ECF5FB"/>
                </a:solidFill>
                <a:latin typeface="Inter Medium"/>
                <a:ea typeface="Inter Medium"/>
                <a:cs typeface="Inter Medium"/>
                <a:sym typeface="Inter Medium"/>
              </a:rPr>
              <a:t>The analysis is based on Fitbit Fitness Tracker data from 30 users over two months. The dataset includes daily activity, sleep, and calorie metrics.</a:t>
            </a:r>
          </a:p>
          <a:p>
            <a:pPr algn="l">
              <a:lnSpc>
                <a:spcPts val="3251"/>
              </a:lnSpc>
            </a:pPr>
          </a:p>
          <a:p>
            <a:pPr algn="l">
              <a:lnSpc>
                <a:spcPts val="3251"/>
              </a:lnSpc>
            </a:pPr>
            <a:r>
              <a:rPr lang="en-US" sz="2322" b="true">
                <a:solidFill>
                  <a:srgbClr val="ECF5FB"/>
                </a:solidFill>
                <a:latin typeface="Inter Bold"/>
                <a:ea typeface="Inter Bold"/>
                <a:cs typeface="Inter Bold"/>
                <a:sym typeface="Inter Bold"/>
              </a:rPr>
              <a:t>Tools Used:</a:t>
            </a:r>
          </a:p>
          <a:p>
            <a:pPr algn="l" marL="501398" indent="-250699" lvl="1">
              <a:lnSpc>
                <a:spcPts val="3251"/>
              </a:lnSpc>
              <a:buFont typeface="Arial"/>
              <a:buChar char="•"/>
            </a:pPr>
            <a:r>
              <a:rPr lang="en-US" b="true" sz="2322">
                <a:solidFill>
                  <a:srgbClr val="ECF5FB"/>
                </a:solidFill>
                <a:latin typeface="Inter Medium"/>
                <a:ea typeface="Inter Medium"/>
                <a:cs typeface="Inter Medium"/>
                <a:sym typeface="Inter Medium"/>
              </a:rPr>
              <a:t>SQL Server Management Studio (SSMS) for data cleaning and analysis.</a:t>
            </a:r>
          </a:p>
          <a:p>
            <a:pPr algn="l" marL="501398" indent="-250699" lvl="1">
              <a:lnSpc>
                <a:spcPts val="3251"/>
              </a:lnSpc>
              <a:buFont typeface="Arial"/>
              <a:buChar char="•"/>
            </a:pPr>
            <a:r>
              <a:rPr lang="en-US" b="true" sz="2322">
                <a:solidFill>
                  <a:srgbClr val="ECF5FB"/>
                </a:solidFill>
                <a:latin typeface="Inter Medium"/>
                <a:ea typeface="Inter Medium"/>
                <a:cs typeface="Inter Medium"/>
                <a:sym typeface="Inter Medium"/>
              </a:rPr>
              <a:t>Tableau for data visualization and dashboard creation.</a:t>
            </a:r>
          </a:p>
          <a:p>
            <a:pPr algn="l">
              <a:lnSpc>
                <a:spcPts val="325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224D"/>
        </a:solidFill>
      </p:bgPr>
    </p:bg>
    <p:spTree>
      <p:nvGrpSpPr>
        <p:cNvPr id="1" name=""/>
        <p:cNvGrpSpPr/>
        <p:nvPr/>
      </p:nvGrpSpPr>
      <p:grpSpPr>
        <a:xfrm>
          <a:off x="0" y="0"/>
          <a:ext cx="0" cy="0"/>
          <a:chOff x="0" y="0"/>
          <a:chExt cx="0" cy="0"/>
        </a:xfrm>
      </p:grpSpPr>
      <p:grpSp>
        <p:nvGrpSpPr>
          <p:cNvPr name="Group 2" id="2"/>
          <p:cNvGrpSpPr/>
          <p:nvPr/>
        </p:nvGrpSpPr>
        <p:grpSpPr>
          <a:xfrm rot="0">
            <a:off x="15621362" y="1029103"/>
            <a:ext cx="1637938" cy="476836"/>
            <a:chOff x="0" y="0"/>
            <a:chExt cx="431391" cy="125587"/>
          </a:xfrm>
        </p:grpSpPr>
        <p:sp>
          <p:nvSpPr>
            <p:cNvPr name="Freeform 3" id="3"/>
            <p:cNvSpPr/>
            <p:nvPr/>
          </p:nvSpPr>
          <p:spPr>
            <a:xfrm flipH="false" flipV="false" rot="0">
              <a:off x="0" y="0"/>
              <a:ext cx="431391" cy="125587"/>
            </a:xfrm>
            <a:custGeom>
              <a:avLst/>
              <a:gdLst/>
              <a:ahLst/>
              <a:cxnLst/>
              <a:rect r="r" b="b" t="t" l="l"/>
              <a:pathLst>
                <a:path h="125587" w="431391">
                  <a:moveTo>
                    <a:pt x="62793" y="0"/>
                  </a:moveTo>
                  <a:lnTo>
                    <a:pt x="368598" y="0"/>
                  </a:lnTo>
                  <a:cubicBezTo>
                    <a:pt x="385252" y="0"/>
                    <a:pt x="401223" y="6616"/>
                    <a:pt x="412999" y="18392"/>
                  </a:cubicBezTo>
                  <a:cubicBezTo>
                    <a:pt x="424775" y="30168"/>
                    <a:pt x="431391" y="46139"/>
                    <a:pt x="431391" y="62793"/>
                  </a:cubicBezTo>
                  <a:lnTo>
                    <a:pt x="431391" y="62793"/>
                  </a:lnTo>
                  <a:cubicBezTo>
                    <a:pt x="431391" y="97473"/>
                    <a:pt x="403278" y="125587"/>
                    <a:pt x="368598"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4" id="4"/>
            <p:cNvSpPr txBox="true"/>
            <p:nvPr/>
          </p:nvSpPr>
          <p:spPr>
            <a:xfrm>
              <a:off x="0" y="28575"/>
              <a:ext cx="431391" cy="97012"/>
            </a:xfrm>
            <a:prstGeom prst="rect">
              <a:avLst/>
            </a:prstGeom>
          </p:spPr>
          <p:txBody>
            <a:bodyPr anchor="ctr" rtlCol="false" tIns="50800" lIns="50800" bIns="50800" rIns="50800"/>
            <a:lstStyle/>
            <a:p>
              <a:pPr algn="ctr">
                <a:lnSpc>
                  <a:spcPts val="1704"/>
                </a:lnSpc>
              </a:pPr>
            </a:p>
          </p:txBody>
        </p:sp>
      </p:grpSp>
      <p:grpSp>
        <p:nvGrpSpPr>
          <p:cNvPr name="Group 5" id="5"/>
          <p:cNvGrpSpPr/>
          <p:nvPr/>
        </p:nvGrpSpPr>
        <p:grpSpPr>
          <a:xfrm rot="0">
            <a:off x="16220609" y="8781464"/>
            <a:ext cx="1038691" cy="476836"/>
            <a:chOff x="0" y="0"/>
            <a:chExt cx="273565" cy="125587"/>
          </a:xfrm>
        </p:grpSpPr>
        <p:sp>
          <p:nvSpPr>
            <p:cNvPr name="Freeform 6" id="6"/>
            <p:cNvSpPr/>
            <p:nvPr/>
          </p:nvSpPr>
          <p:spPr>
            <a:xfrm flipH="false" flipV="false" rot="0">
              <a:off x="0" y="0"/>
              <a:ext cx="273565" cy="125587"/>
            </a:xfrm>
            <a:custGeom>
              <a:avLst/>
              <a:gdLst/>
              <a:ahLst/>
              <a:cxnLst/>
              <a:rect r="r" b="b" t="t" l="l"/>
              <a:pathLst>
                <a:path h="125587" w="273565">
                  <a:moveTo>
                    <a:pt x="62793" y="0"/>
                  </a:moveTo>
                  <a:lnTo>
                    <a:pt x="210771" y="0"/>
                  </a:lnTo>
                  <a:cubicBezTo>
                    <a:pt x="245451" y="0"/>
                    <a:pt x="273565" y="28113"/>
                    <a:pt x="273565" y="62793"/>
                  </a:cubicBezTo>
                  <a:lnTo>
                    <a:pt x="273565" y="62793"/>
                  </a:lnTo>
                  <a:cubicBezTo>
                    <a:pt x="273565" y="79447"/>
                    <a:pt x="266949" y="95419"/>
                    <a:pt x="255173" y="107195"/>
                  </a:cubicBezTo>
                  <a:cubicBezTo>
                    <a:pt x="243397" y="118971"/>
                    <a:pt x="227425" y="125587"/>
                    <a:pt x="210771"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7" id="7"/>
            <p:cNvSpPr txBox="true"/>
            <p:nvPr/>
          </p:nvSpPr>
          <p:spPr>
            <a:xfrm>
              <a:off x="0" y="28575"/>
              <a:ext cx="273565" cy="97012"/>
            </a:xfrm>
            <a:prstGeom prst="rect">
              <a:avLst/>
            </a:prstGeom>
          </p:spPr>
          <p:txBody>
            <a:bodyPr anchor="ctr" rtlCol="false" tIns="50800" lIns="50800" bIns="50800" rIns="50800"/>
            <a:lstStyle/>
            <a:p>
              <a:pPr algn="ctr">
                <a:lnSpc>
                  <a:spcPts val="1704"/>
                </a:lnSpc>
              </a:pPr>
            </a:p>
          </p:txBody>
        </p:sp>
      </p:grpSp>
      <p:grpSp>
        <p:nvGrpSpPr>
          <p:cNvPr name="Group 8" id="8"/>
          <p:cNvGrpSpPr/>
          <p:nvPr/>
        </p:nvGrpSpPr>
        <p:grpSpPr>
          <a:xfrm rot="0">
            <a:off x="0" y="0"/>
            <a:ext cx="12829854" cy="10287000"/>
            <a:chOff x="0" y="0"/>
            <a:chExt cx="3379056" cy="2709333"/>
          </a:xfrm>
        </p:grpSpPr>
        <p:sp>
          <p:nvSpPr>
            <p:cNvPr name="Freeform 9" id="9"/>
            <p:cNvSpPr/>
            <p:nvPr/>
          </p:nvSpPr>
          <p:spPr>
            <a:xfrm flipH="false" flipV="false" rot="0">
              <a:off x="0" y="0"/>
              <a:ext cx="3379056" cy="2709333"/>
            </a:xfrm>
            <a:custGeom>
              <a:avLst/>
              <a:gdLst/>
              <a:ahLst/>
              <a:cxnLst/>
              <a:rect r="r" b="b" t="t" l="l"/>
              <a:pathLst>
                <a:path h="2709333" w="3379056">
                  <a:moveTo>
                    <a:pt x="0" y="0"/>
                  </a:moveTo>
                  <a:lnTo>
                    <a:pt x="3379056" y="0"/>
                  </a:lnTo>
                  <a:lnTo>
                    <a:pt x="3379056" y="2709333"/>
                  </a:lnTo>
                  <a:lnTo>
                    <a:pt x="0" y="2709333"/>
                  </a:lnTo>
                  <a:close/>
                </a:path>
              </a:pathLst>
            </a:custGeom>
            <a:solidFill>
              <a:srgbClr val="ECF5FB"/>
            </a:solidFill>
          </p:spPr>
        </p:sp>
        <p:sp>
          <p:nvSpPr>
            <p:cNvPr name="TextBox 10" id="10"/>
            <p:cNvSpPr txBox="true"/>
            <p:nvPr/>
          </p:nvSpPr>
          <p:spPr>
            <a:xfrm>
              <a:off x="0" y="28575"/>
              <a:ext cx="3379056" cy="2680758"/>
            </a:xfrm>
            <a:prstGeom prst="rect">
              <a:avLst/>
            </a:prstGeom>
          </p:spPr>
          <p:txBody>
            <a:bodyPr anchor="ctr" rtlCol="false" tIns="50800" lIns="50800" bIns="50800" rIns="50800"/>
            <a:lstStyle/>
            <a:p>
              <a:pPr algn="ctr">
                <a:lnSpc>
                  <a:spcPts val="1704"/>
                </a:lnSpc>
              </a:pPr>
            </a:p>
          </p:txBody>
        </p:sp>
      </p:grpSp>
      <p:sp>
        <p:nvSpPr>
          <p:cNvPr name="Freeform 11" id="11"/>
          <p:cNvSpPr/>
          <p:nvPr/>
        </p:nvSpPr>
        <p:spPr>
          <a:xfrm flipH="false" flipV="false" rot="5400000">
            <a:off x="16656323" y="8758533"/>
            <a:ext cx="167263" cy="522698"/>
          </a:xfrm>
          <a:custGeom>
            <a:avLst/>
            <a:gdLst/>
            <a:ahLst/>
            <a:cxnLst/>
            <a:rect r="r" b="b" t="t" l="l"/>
            <a:pathLst>
              <a:path h="522698" w="167263">
                <a:moveTo>
                  <a:pt x="0" y="0"/>
                </a:moveTo>
                <a:lnTo>
                  <a:pt x="167263" y="0"/>
                </a:lnTo>
                <a:lnTo>
                  <a:pt x="167263" y="522698"/>
                </a:lnTo>
                <a:lnTo>
                  <a:pt x="0" y="5226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2026207" y="2395181"/>
            <a:ext cx="4194402" cy="5338656"/>
            <a:chOff x="0" y="0"/>
            <a:chExt cx="1432012" cy="1822673"/>
          </a:xfrm>
        </p:grpSpPr>
        <p:sp>
          <p:nvSpPr>
            <p:cNvPr name="Freeform 13" id="13"/>
            <p:cNvSpPr/>
            <p:nvPr/>
          </p:nvSpPr>
          <p:spPr>
            <a:xfrm flipH="false" flipV="false" rot="0">
              <a:off x="0" y="0"/>
              <a:ext cx="1432012" cy="1822672"/>
            </a:xfrm>
            <a:custGeom>
              <a:avLst/>
              <a:gdLst/>
              <a:ahLst/>
              <a:cxnLst/>
              <a:rect r="r" b="b" t="t" l="l"/>
              <a:pathLst>
                <a:path h="1822672" w="1432012">
                  <a:moveTo>
                    <a:pt x="0" y="0"/>
                  </a:moveTo>
                  <a:lnTo>
                    <a:pt x="1432012" y="0"/>
                  </a:lnTo>
                  <a:lnTo>
                    <a:pt x="1432012" y="1822672"/>
                  </a:lnTo>
                  <a:lnTo>
                    <a:pt x="0" y="1822672"/>
                  </a:lnTo>
                  <a:close/>
                </a:path>
              </a:pathLst>
            </a:custGeom>
            <a:blipFill>
              <a:blip r:embed="rId4"/>
              <a:stretch>
                <a:fillRect l="-45520" t="0" r="-45520" b="0"/>
              </a:stretch>
            </a:blipFill>
          </p:spPr>
        </p:sp>
      </p:grpSp>
      <p:sp>
        <p:nvSpPr>
          <p:cNvPr name="TextBox 14" id="14"/>
          <p:cNvSpPr txBox="true"/>
          <p:nvPr/>
        </p:nvSpPr>
        <p:spPr>
          <a:xfrm rot="0">
            <a:off x="15939852" y="1095082"/>
            <a:ext cx="1000957" cy="306779"/>
          </a:xfrm>
          <a:prstGeom prst="rect">
            <a:avLst/>
          </a:prstGeom>
        </p:spPr>
        <p:txBody>
          <a:bodyPr anchor="t" rtlCol="false" tIns="0" lIns="0" bIns="0" rIns="0">
            <a:spAutoFit/>
          </a:bodyPr>
          <a:lstStyle/>
          <a:p>
            <a:pPr algn="ctr">
              <a:lnSpc>
                <a:spcPts val="2520"/>
              </a:lnSpc>
              <a:spcBef>
                <a:spcPct val="0"/>
              </a:spcBef>
            </a:pPr>
            <a:r>
              <a:rPr lang="en-US" b="true" sz="1800">
                <a:solidFill>
                  <a:srgbClr val="ECF5FB"/>
                </a:solidFill>
                <a:latin typeface="Inter Bold"/>
                <a:ea typeface="Inter Bold"/>
                <a:cs typeface="Inter Bold"/>
                <a:sym typeface="Inter Bold"/>
              </a:rPr>
              <a:t>Page 3</a:t>
            </a:r>
          </a:p>
        </p:txBody>
      </p:sp>
      <p:sp>
        <p:nvSpPr>
          <p:cNvPr name="TextBox 15" id="15"/>
          <p:cNvSpPr txBox="true"/>
          <p:nvPr/>
        </p:nvSpPr>
        <p:spPr>
          <a:xfrm rot="0">
            <a:off x="674285" y="2547581"/>
            <a:ext cx="5480588" cy="820928"/>
          </a:xfrm>
          <a:prstGeom prst="rect">
            <a:avLst/>
          </a:prstGeom>
        </p:spPr>
        <p:txBody>
          <a:bodyPr anchor="t" rtlCol="false" tIns="0" lIns="0" bIns="0" rIns="0">
            <a:spAutoFit/>
          </a:bodyPr>
          <a:lstStyle/>
          <a:p>
            <a:pPr algn="l">
              <a:lnSpc>
                <a:spcPts val="6016"/>
              </a:lnSpc>
            </a:pPr>
            <a:r>
              <a:rPr lang="en-US" sz="6400" b="true">
                <a:solidFill>
                  <a:srgbClr val="077FFC"/>
                </a:solidFill>
                <a:latin typeface="Inter Bold"/>
                <a:ea typeface="Inter Bold"/>
                <a:cs typeface="Inter Bold"/>
                <a:sym typeface="Inter Bold"/>
              </a:rPr>
              <a:t>Methodology</a:t>
            </a:r>
          </a:p>
        </p:txBody>
      </p:sp>
      <p:sp>
        <p:nvSpPr>
          <p:cNvPr name="Freeform 16" id="16"/>
          <p:cNvSpPr/>
          <p:nvPr/>
        </p:nvSpPr>
        <p:spPr>
          <a:xfrm flipH="false" flipV="false" rot="0">
            <a:off x="1050782" y="858768"/>
            <a:ext cx="2718212" cy="817507"/>
          </a:xfrm>
          <a:custGeom>
            <a:avLst/>
            <a:gdLst/>
            <a:ahLst/>
            <a:cxnLst/>
            <a:rect r="r" b="b" t="t" l="l"/>
            <a:pathLst>
              <a:path h="817507" w="2718212">
                <a:moveTo>
                  <a:pt x="0" y="0"/>
                </a:moveTo>
                <a:lnTo>
                  <a:pt x="2718212" y="0"/>
                </a:lnTo>
                <a:lnTo>
                  <a:pt x="2718212" y="817507"/>
                </a:lnTo>
                <a:lnTo>
                  <a:pt x="0" y="817507"/>
                </a:lnTo>
                <a:lnTo>
                  <a:pt x="0" y="0"/>
                </a:lnTo>
                <a:close/>
              </a:path>
            </a:pathLst>
          </a:custGeom>
          <a:blipFill>
            <a:blip r:embed="rId5"/>
            <a:stretch>
              <a:fillRect l="0" t="0" r="0" b="0"/>
            </a:stretch>
          </a:blipFill>
        </p:spPr>
      </p:sp>
      <p:sp>
        <p:nvSpPr>
          <p:cNvPr name="TextBox 17" id="17"/>
          <p:cNvSpPr txBox="true"/>
          <p:nvPr/>
        </p:nvSpPr>
        <p:spPr>
          <a:xfrm rot="0">
            <a:off x="778536" y="3522215"/>
            <a:ext cx="10342367" cy="5990779"/>
          </a:xfrm>
          <a:prstGeom prst="rect">
            <a:avLst/>
          </a:prstGeom>
        </p:spPr>
        <p:txBody>
          <a:bodyPr anchor="t" rtlCol="false" tIns="0" lIns="0" bIns="0" rIns="0">
            <a:spAutoFit/>
          </a:bodyPr>
          <a:lstStyle/>
          <a:p>
            <a:pPr algn="l">
              <a:lnSpc>
                <a:spcPts val="3174"/>
              </a:lnSpc>
            </a:pPr>
            <a:r>
              <a:rPr lang="en-US" sz="2267" b="true">
                <a:solidFill>
                  <a:srgbClr val="17224D"/>
                </a:solidFill>
                <a:latin typeface="Inter Ultra-Bold"/>
                <a:ea typeface="Inter Ultra-Bold"/>
                <a:cs typeface="Inter Ultra-Bold"/>
                <a:sym typeface="Inter Ultra-Bold"/>
              </a:rPr>
              <a:t>Product Phases:</a:t>
            </a:r>
          </a:p>
          <a:p>
            <a:pPr algn="l" marL="489567" indent="-244784" lvl="1">
              <a:lnSpc>
                <a:spcPts val="3174"/>
              </a:lnSpc>
              <a:buFont typeface="Arial"/>
              <a:buChar char="•"/>
            </a:pPr>
            <a:r>
              <a:rPr lang="en-US" b="true" sz="2267">
                <a:solidFill>
                  <a:srgbClr val="17224D"/>
                </a:solidFill>
                <a:latin typeface="Inter Bold"/>
                <a:ea typeface="Inter Bold"/>
                <a:cs typeface="Inter Bold"/>
                <a:sym typeface="Inter Bold"/>
              </a:rPr>
              <a:t>Ask:</a:t>
            </a:r>
            <a:r>
              <a:rPr lang="en-US" b="true" sz="2267">
                <a:solidFill>
                  <a:srgbClr val="17224D"/>
                </a:solidFill>
                <a:latin typeface="Inter Semi-Bold"/>
                <a:ea typeface="Inter Semi-Bold"/>
                <a:cs typeface="Inter Semi-Bold"/>
                <a:sym typeface="Inter Semi-Bold"/>
              </a:rPr>
              <a:t> </a:t>
            </a:r>
            <a:r>
              <a:rPr lang="en-US" b="true" sz="2267">
                <a:solidFill>
                  <a:srgbClr val="17224D"/>
                </a:solidFill>
                <a:latin typeface="Inter Medium"/>
                <a:ea typeface="Inter Medium"/>
                <a:cs typeface="Inter Medium"/>
                <a:sym typeface="Inter Medium"/>
              </a:rPr>
              <a:t>Defined business objectives and key questions.</a:t>
            </a:r>
          </a:p>
          <a:p>
            <a:pPr algn="l" marL="489567" indent="-244784" lvl="1">
              <a:lnSpc>
                <a:spcPts val="3174"/>
              </a:lnSpc>
              <a:buFont typeface="Arial"/>
              <a:buChar char="•"/>
            </a:pPr>
            <a:r>
              <a:rPr lang="en-US" b="true" sz="2267">
                <a:solidFill>
                  <a:srgbClr val="17224D"/>
                </a:solidFill>
                <a:latin typeface="Inter Bold"/>
                <a:ea typeface="Inter Bold"/>
                <a:cs typeface="Inter Bold"/>
                <a:sym typeface="Inter Bold"/>
              </a:rPr>
              <a:t>Prepare:</a:t>
            </a:r>
            <a:r>
              <a:rPr lang="en-US" b="true" sz="2267">
                <a:solidFill>
                  <a:srgbClr val="17224D"/>
                </a:solidFill>
                <a:latin typeface="Inter Semi-Bold"/>
                <a:ea typeface="Inter Semi-Bold"/>
                <a:cs typeface="Inter Semi-Bold"/>
                <a:sym typeface="Inter Semi-Bold"/>
              </a:rPr>
              <a:t> </a:t>
            </a:r>
            <a:r>
              <a:rPr lang="en-US" b="true" sz="2267">
                <a:solidFill>
                  <a:srgbClr val="17224D"/>
                </a:solidFill>
                <a:latin typeface="Inter Medium"/>
                <a:ea typeface="Inter Medium"/>
                <a:cs typeface="Inter Medium"/>
                <a:sym typeface="Inter Medium"/>
              </a:rPr>
              <a:t>Merged and cleaned Fitbit data, ensuring consistency and accuracy.</a:t>
            </a:r>
          </a:p>
          <a:p>
            <a:pPr algn="l" marL="489567" indent="-244784" lvl="1">
              <a:lnSpc>
                <a:spcPts val="3174"/>
              </a:lnSpc>
              <a:buFont typeface="Arial"/>
              <a:buChar char="•"/>
            </a:pPr>
            <a:r>
              <a:rPr lang="en-US" b="true" sz="2267">
                <a:solidFill>
                  <a:srgbClr val="17224D"/>
                </a:solidFill>
                <a:latin typeface="Inter Bold"/>
                <a:ea typeface="Inter Bold"/>
                <a:cs typeface="Inter Bold"/>
                <a:sym typeface="Inter Bold"/>
              </a:rPr>
              <a:t>Process:</a:t>
            </a:r>
            <a:r>
              <a:rPr lang="en-US" b="true" sz="2267">
                <a:solidFill>
                  <a:srgbClr val="17224D"/>
                </a:solidFill>
                <a:latin typeface="Inter Semi-Bold"/>
                <a:ea typeface="Inter Semi-Bold"/>
                <a:cs typeface="Inter Semi-Bold"/>
                <a:sym typeface="Inter Semi-Bold"/>
              </a:rPr>
              <a:t> </a:t>
            </a:r>
            <a:r>
              <a:rPr lang="en-US" b="true" sz="2267">
                <a:solidFill>
                  <a:srgbClr val="17224D"/>
                </a:solidFill>
                <a:latin typeface="Inter Medium"/>
                <a:ea typeface="Inter Medium"/>
                <a:cs typeface="Inter Medium"/>
                <a:sym typeface="Inter Medium"/>
              </a:rPr>
              <a:t>Verified data integrity, handled missing values, and removed duplicates.</a:t>
            </a:r>
          </a:p>
          <a:p>
            <a:pPr algn="l" marL="489567" indent="-244784" lvl="1">
              <a:lnSpc>
                <a:spcPts val="3174"/>
              </a:lnSpc>
              <a:buFont typeface="Arial"/>
              <a:buChar char="•"/>
            </a:pPr>
            <a:r>
              <a:rPr lang="en-US" b="true" sz="2267">
                <a:solidFill>
                  <a:srgbClr val="17224D"/>
                </a:solidFill>
                <a:latin typeface="Inter Bold"/>
                <a:ea typeface="Inter Bold"/>
                <a:cs typeface="Inter Bold"/>
                <a:sym typeface="Inter Bold"/>
              </a:rPr>
              <a:t>Analyze:</a:t>
            </a:r>
            <a:r>
              <a:rPr lang="en-US" b="true" sz="2267">
                <a:solidFill>
                  <a:srgbClr val="17224D"/>
                </a:solidFill>
                <a:latin typeface="Inter Medium"/>
                <a:ea typeface="Inter Medium"/>
                <a:cs typeface="Inter Medium"/>
                <a:sym typeface="Inter Medium"/>
              </a:rPr>
              <a:t> Identified user activity patterns, sleep trends, and calorie expenditure.</a:t>
            </a:r>
          </a:p>
          <a:p>
            <a:pPr algn="l">
              <a:lnSpc>
                <a:spcPts val="3174"/>
              </a:lnSpc>
            </a:pPr>
          </a:p>
          <a:p>
            <a:pPr algn="l">
              <a:lnSpc>
                <a:spcPts val="3174"/>
              </a:lnSpc>
            </a:pPr>
          </a:p>
          <a:p>
            <a:pPr algn="l">
              <a:lnSpc>
                <a:spcPts val="3174"/>
              </a:lnSpc>
            </a:pPr>
            <a:r>
              <a:rPr lang="en-US" sz="2267" b="true">
                <a:solidFill>
                  <a:srgbClr val="17224D"/>
                </a:solidFill>
                <a:latin typeface="Inter Bold"/>
                <a:ea typeface="Inter Bold"/>
                <a:cs typeface="Inter Bold"/>
                <a:sym typeface="Inter Bold"/>
              </a:rPr>
              <a:t>Key Considerations:</a:t>
            </a:r>
          </a:p>
          <a:p>
            <a:pPr algn="l" marL="489567" indent="-244784" lvl="1">
              <a:lnSpc>
                <a:spcPts val="3174"/>
              </a:lnSpc>
              <a:buFont typeface="Arial"/>
              <a:buChar char="•"/>
            </a:pPr>
            <a:r>
              <a:rPr lang="en-US" b="true" sz="2267">
                <a:solidFill>
                  <a:srgbClr val="17224D"/>
                </a:solidFill>
                <a:latin typeface="Inter Medium"/>
                <a:ea typeface="Inter Medium"/>
                <a:cs typeface="Inter Medium"/>
                <a:sym typeface="Inter Medium"/>
              </a:rPr>
              <a:t>The dataset does not represent Bellabeat-specific users, limiting demographic-specific insights.</a:t>
            </a:r>
          </a:p>
          <a:p>
            <a:pPr algn="l" marL="489567" indent="-244784" lvl="1">
              <a:lnSpc>
                <a:spcPts val="3174"/>
              </a:lnSpc>
              <a:buFont typeface="Arial"/>
              <a:buChar char="•"/>
            </a:pPr>
            <a:r>
              <a:rPr lang="en-US" b="true" sz="2267">
                <a:solidFill>
                  <a:srgbClr val="17224D"/>
                </a:solidFill>
                <a:latin typeface="Inter Medium"/>
                <a:ea typeface="Inter Medium"/>
                <a:cs typeface="Inter Medium"/>
                <a:sym typeface="Inter Medium"/>
              </a:rPr>
              <a:t>All findings are based on Fitbit data trends, which are applied to Bellabeat’s goals.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621362" y="1029103"/>
            <a:ext cx="1637938" cy="476836"/>
            <a:chOff x="0" y="0"/>
            <a:chExt cx="431391" cy="125587"/>
          </a:xfrm>
        </p:grpSpPr>
        <p:sp>
          <p:nvSpPr>
            <p:cNvPr name="Freeform 4" id="4"/>
            <p:cNvSpPr/>
            <p:nvPr/>
          </p:nvSpPr>
          <p:spPr>
            <a:xfrm flipH="false" flipV="false" rot="0">
              <a:off x="0" y="0"/>
              <a:ext cx="431391" cy="125587"/>
            </a:xfrm>
            <a:custGeom>
              <a:avLst/>
              <a:gdLst/>
              <a:ahLst/>
              <a:cxnLst/>
              <a:rect r="r" b="b" t="t" l="l"/>
              <a:pathLst>
                <a:path h="125587" w="431391">
                  <a:moveTo>
                    <a:pt x="62793" y="0"/>
                  </a:moveTo>
                  <a:lnTo>
                    <a:pt x="368598" y="0"/>
                  </a:lnTo>
                  <a:cubicBezTo>
                    <a:pt x="385252" y="0"/>
                    <a:pt x="401223" y="6616"/>
                    <a:pt x="412999" y="18392"/>
                  </a:cubicBezTo>
                  <a:cubicBezTo>
                    <a:pt x="424775" y="30168"/>
                    <a:pt x="431391" y="46139"/>
                    <a:pt x="431391" y="62793"/>
                  </a:cubicBezTo>
                  <a:lnTo>
                    <a:pt x="431391" y="62793"/>
                  </a:lnTo>
                  <a:cubicBezTo>
                    <a:pt x="431391" y="97473"/>
                    <a:pt x="403278" y="125587"/>
                    <a:pt x="368598"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5" id="5"/>
            <p:cNvSpPr txBox="true"/>
            <p:nvPr/>
          </p:nvSpPr>
          <p:spPr>
            <a:xfrm>
              <a:off x="0" y="28575"/>
              <a:ext cx="431391" cy="97012"/>
            </a:xfrm>
            <a:prstGeom prst="rect">
              <a:avLst/>
            </a:prstGeom>
          </p:spPr>
          <p:txBody>
            <a:bodyPr anchor="ctr" rtlCol="false" tIns="50800" lIns="50800" bIns="50800" rIns="50800"/>
            <a:lstStyle/>
            <a:p>
              <a:pPr algn="ctr">
                <a:lnSpc>
                  <a:spcPts val="1704"/>
                </a:lnSpc>
              </a:pPr>
            </a:p>
          </p:txBody>
        </p:sp>
      </p:grpSp>
      <p:grpSp>
        <p:nvGrpSpPr>
          <p:cNvPr name="Group 6" id="6"/>
          <p:cNvGrpSpPr/>
          <p:nvPr/>
        </p:nvGrpSpPr>
        <p:grpSpPr>
          <a:xfrm rot="0">
            <a:off x="16220609" y="8781464"/>
            <a:ext cx="1038691" cy="476836"/>
            <a:chOff x="0" y="0"/>
            <a:chExt cx="273565" cy="125587"/>
          </a:xfrm>
        </p:grpSpPr>
        <p:sp>
          <p:nvSpPr>
            <p:cNvPr name="Freeform 7" id="7"/>
            <p:cNvSpPr/>
            <p:nvPr/>
          </p:nvSpPr>
          <p:spPr>
            <a:xfrm flipH="false" flipV="false" rot="0">
              <a:off x="0" y="0"/>
              <a:ext cx="273565" cy="125587"/>
            </a:xfrm>
            <a:custGeom>
              <a:avLst/>
              <a:gdLst/>
              <a:ahLst/>
              <a:cxnLst/>
              <a:rect r="r" b="b" t="t" l="l"/>
              <a:pathLst>
                <a:path h="125587" w="273565">
                  <a:moveTo>
                    <a:pt x="62793" y="0"/>
                  </a:moveTo>
                  <a:lnTo>
                    <a:pt x="210771" y="0"/>
                  </a:lnTo>
                  <a:cubicBezTo>
                    <a:pt x="245451" y="0"/>
                    <a:pt x="273565" y="28113"/>
                    <a:pt x="273565" y="62793"/>
                  </a:cubicBezTo>
                  <a:lnTo>
                    <a:pt x="273565" y="62793"/>
                  </a:lnTo>
                  <a:cubicBezTo>
                    <a:pt x="273565" y="79447"/>
                    <a:pt x="266949" y="95419"/>
                    <a:pt x="255173" y="107195"/>
                  </a:cubicBezTo>
                  <a:cubicBezTo>
                    <a:pt x="243397" y="118971"/>
                    <a:pt x="227425" y="125587"/>
                    <a:pt x="210771"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8" id="8"/>
            <p:cNvSpPr txBox="true"/>
            <p:nvPr/>
          </p:nvSpPr>
          <p:spPr>
            <a:xfrm>
              <a:off x="0" y="28575"/>
              <a:ext cx="273565" cy="97012"/>
            </a:xfrm>
            <a:prstGeom prst="rect">
              <a:avLst/>
            </a:prstGeom>
          </p:spPr>
          <p:txBody>
            <a:bodyPr anchor="ctr" rtlCol="false" tIns="50800" lIns="50800" bIns="50800" rIns="50800"/>
            <a:lstStyle/>
            <a:p>
              <a:pPr algn="ctr">
                <a:lnSpc>
                  <a:spcPts val="1704"/>
                </a:lnSpc>
              </a:pPr>
            </a:p>
          </p:txBody>
        </p:sp>
      </p:grpSp>
      <p:sp>
        <p:nvSpPr>
          <p:cNvPr name="Freeform 9" id="9"/>
          <p:cNvSpPr/>
          <p:nvPr/>
        </p:nvSpPr>
        <p:spPr>
          <a:xfrm flipH="false" flipV="false" rot="5400000">
            <a:off x="16656323" y="8758533"/>
            <a:ext cx="167263" cy="522698"/>
          </a:xfrm>
          <a:custGeom>
            <a:avLst/>
            <a:gdLst/>
            <a:ahLst/>
            <a:cxnLst/>
            <a:rect r="r" b="b" t="t" l="l"/>
            <a:pathLst>
              <a:path h="522698" w="167263">
                <a:moveTo>
                  <a:pt x="0" y="0"/>
                </a:moveTo>
                <a:lnTo>
                  <a:pt x="167263" y="0"/>
                </a:lnTo>
                <a:lnTo>
                  <a:pt x="167263" y="522698"/>
                </a:lnTo>
                <a:lnTo>
                  <a:pt x="0" y="52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0" y="0"/>
            <a:ext cx="12829854" cy="10287000"/>
            <a:chOff x="0" y="0"/>
            <a:chExt cx="3379056" cy="2709333"/>
          </a:xfrm>
        </p:grpSpPr>
        <p:sp>
          <p:nvSpPr>
            <p:cNvPr name="Freeform 11" id="11"/>
            <p:cNvSpPr/>
            <p:nvPr/>
          </p:nvSpPr>
          <p:spPr>
            <a:xfrm flipH="false" flipV="false" rot="0">
              <a:off x="0" y="0"/>
              <a:ext cx="3379056" cy="2709333"/>
            </a:xfrm>
            <a:custGeom>
              <a:avLst/>
              <a:gdLst/>
              <a:ahLst/>
              <a:cxnLst/>
              <a:rect r="r" b="b" t="t" l="l"/>
              <a:pathLst>
                <a:path h="2709333" w="3379056">
                  <a:moveTo>
                    <a:pt x="0" y="0"/>
                  </a:moveTo>
                  <a:lnTo>
                    <a:pt x="3379056" y="0"/>
                  </a:lnTo>
                  <a:lnTo>
                    <a:pt x="3379056" y="2709333"/>
                  </a:lnTo>
                  <a:lnTo>
                    <a:pt x="0" y="2709333"/>
                  </a:lnTo>
                  <a:close/>
                </a:path>
              </a:pathLst>
            </a:custGeom>
            <a:solidFill>
              <a:srgbClr val="ECF5FB"/>
            </a:solidFill>
          </p:spPr>
        </p:sp>
        <p:sp>
          <p:nvSpPr>
            <p:cNvPr name="TextBox 12" id="12"/>
            <p:cNvSpPr txBox="true"/>
            <p:nvPr/>
          </p:nvSpPr>
          <p:spPr>
            <a:xfrm>
              <a:off x="0" y="28575"/>
              <a:ext cx="3379056" cy="2680758"/>
            </a:xfrm>
            <a:prstGeom prst="rect">
              <a:avLst/>
            </a:prstGeom>
          </p:spPr>
          <p:txBody>
            <a:bodyPr anchor="ctr" rtlCol="false" tIns="50800" lIns="50800" bIns="50800" rIns="50800"/>
            <a:lstStyle/>
            <a:p>
              <a:pPr algn="ctr">
                <a:lnSpc>
                  <a:spcPts val="1704"/>
                </a:lnSpc>
              </a:pPr>
            </a:p>
          </p:txBody>
        </p:sp>
      </p:grpSp>
      <p:sp>
        <p:nvSpPr>
          <p:cNvPr name="Freeform 13" id="13"/>
          <p:cNvSpPr/>
          <p:nvPr/>
        </p:nvSpPr>
        <p:spPr>
          <a:xfrm flipH="false" flipV="false" rot="0">
            <a:off x="1028700" y="603403"/>
            <a:ext cx="2718212" cy="817507"/>
          </a:xfrm>
          <a:custGeom>
            <a:avLst/>
            <a:gdLst/>
            <a:ahLst/>
            <a:cxnLst/>
            <a:rect r="r" b="b" t="t" l="l"/>
            <a:pathLst>
              <a:path h="817507" w="2718212">
                <a:moveTo>
                  <a:pt x="0" y="0"/>
                </a:moveTo>
                <a:lnTo>
                  <a:pt x="2718212" y="0"/>
                </a:lnTo>
                <a:lnTo>
                  <a:pt x="2718212" y="817508"/>
                </a:lnTo>
                <a:lnTo>
                  <a:pt x="0" y="817508"/>
                </a:lnTo>
                <a:lnTo>
                  <a:pt x="0" y="0"/>
                </a:lnTo>
                <a:close/>
              </a:path>
            </a:pathLst>
          </a:custGeom>
          <a:blipFill>
            <a:blip r:embed="rId5"/>
            <a:stretch>
              <a:fillRect l="0" t="0" r="0" b="0"/>
            </a:stretch>
          </a:blipFill>
        </p:spPr>
      </p:sp>
      <p:sp>
        <p:nvSpPr>
          <p:cNvPr name="Freeform 14" id="14"/>
          <p:cNvSpPr/>
          <p:nvPr/>
        </p:nvSpPr>
        <p:spPr>
          <a:xfrm flipH="false" flipV="false" rot="0">
            <a:off x="10218614" y="2569215"/>
            <a:ext cx="6521340" cy="3267520"/>
          </a:xfrm>
          <a:custGeom>
            <a:avLst/>
            <a:gdLst/>
            <a:ahLst/>
            <a:cxnLst/>
            <a:rect r="r" b="b" t="t" l="l"/>
            <a:pathLst>
              <a:path h="3267520" w="6521340">
                <a:moveTo>
                  <a:pt x="0" y="0"/>
                </a:moveTo>
                <a:lnTo>
                  <a:pt x="6521340" y="0"/>
                </a:lnTo>
                <a:lnTo>
                  <a:pt x="6521340" y="3267520"/>
                </a:lnTo>
                <a:lnTo>
                  <a:pt x="0" y="3267520"/>
                </a:lnTo>
                <a:lnTo>
                  <a:pt x="0" y="0"/>
                </a:lnTo>
                <a:close/>
              </a:path>
            </a:pathLst>
          </a:custGeom>
          <a:blipFill>
            <a:blip r:embed="rId6"/>
            <a:stretch>
              <a:fillRect l="-1238" t="-4495" r="0" b="0"/>
            </a:stretch>
          </a:blipFill>
        </p:spPr>
      </p:sp>
      <p:sp>
        <p:nvSpPr>
          <p:cNvPr name="Freeform 15" id="15"/>
          <p:cNvSpPr/>
          <p:nvPr/>
        </p:nvSpPr>
        <p:spPr>
          <a:xfrm flipH="false" flipV="false" rot="0">
            <a:off x="10218614" y="6599115"/>
            <a:ext cx="6521340" cy="3362943"/>
          </a:xfrm>
          <a:custGeom>
            <a:avLst/>
            <a:gdLst/>
            <a:ahLst/>
            <a:cxnLst/>
            <a:rect r="r" b="b" t="t" l="l"/>
            <a:pathLst>
              <a:path h="3362943" w="6521340">
                <a:moveTo>
                  <a:pt x="0" y="0"/>
                </a:moveTo>
                <a:lnTo>
                  <a:pt x="6521340" y="0"/>
                </a:lnTo>
                <a:lnTo>
                  <a:pt x="6521340" y="3362943"/>
                </a:lnTo>
                <a:lnTo>
                  <a:pt x="0" y="3362943"/>
                </a:lnTo>
                <a:lnTo>
                  <a:pt x="0" y="0"/>
                </a:lnTo>
                <a:close/>
              </a:path>
            </a:pathLst>
          </a:custGeom>
          <a:blipFill>
            <a:blip r:embed="rId7"/>
            <a:stretch>
              <a:fillRect l="-42854" t="-2771" r="-47928" b="-1742"/>
            </a:stretch>
          </a:blipFill>
        </p:spPr>
      </p:sp>
      <p:sp>
        <p:nvSpPr>
          <p:cNvPr name="TextBox 16" id="16"/>
          <p:cNvSpPr txBox="true"/>
          <p:nvPr/>
        </p:nvSpPr>
        <p:spPr>
          <a:xfrm rot="0">
            <a:off x="15939852" y="1095082"/>
            <a:ext cx="1000957" cy="306779"/>
          </a:xfrm>
          <a:prstGeom prst="rect">
            <a:avLst/>
          </a:prstGeom>
        </p:spPr>
        <p:txBody>
          <a:bodyPr anchor="t" rtlCol="false" tIns="0" lIns="0" bIns="0" rIns="0">
            <a:spAutoFit/>
          </a:bodyPr>
          <a:lstStyle/>
          <a:p>
            <a:pPr algn="ctr">
              <a:lnSpc>
                <a:spcPts val="2520"/>
              </a:lnSpc>
              <a:spcBef>
                <a:spcPct val="0"/>
              </a:spcBef>
            </a:pPr>
            <a:r>
              <a:rPr lang="en-US" b="true" sz="1800">
                <a:solidFill>
                  <a:srgbClr val="ECF5FB"/>
                </a:solidFill>
                <a:latin typeface="Inter Bold"/>
                <a:ea typeface="Inter Bold"/>
                <a:cs typeface="Inter Bold"/>
                <a:sym typeface="Inter Bold"/>
              </a:rPr>
              <a:t>Page 4</a:t>
            </a:r>
          </a:p>
        </p:txBody>
      </p:sp>
      <p:sp>
        <p:nvSpPr>
          <p:cNvPr name="TextBox 17" id="17"/>
          <p:cNvSpPr txBox="true"/>
          <p:nvPr/>
        </p:nvSpPr>
        <p:spPr>
          <a:xfrm rot="0">
            <a:off x="5831001" y="1285582"/>
            <a:ext cx="5834690" cy="820928"/>
          </a:xfrm>
          <a:prstGeom prst="rect">
            <a:avLst/>
          </a:prstGeom>
        </p:spPr>
        <p:txBody>
          <a:bodyPr anchor="t" rtlCol="false" tIns="0" lIns="0" bIns="0" rIns="0">
            <a:spAutoFit/>
          </a:bodyPr>
          <a:lstStyle/>
          <a:p>
            <a:pPr algn="ctr">
              <a:lnSpc>
                <a:spcPts val="6016"/>
              </a:lnSpc>
            </a:pPr>
            <a:r>
              <a:rPr lang="en-US" b="true" sz="6400">
                <a:solidFill>
                  <a:srgbClr val="077FFC"/>
                </a:solidFill>
                <a:latin typeface="Inter Bold"/>
                <a:ea typeface="Inter Bold"/>
                <a:cs typeface="Inter Bold"/>
                <a:sym typeface="Inter Bold"/>
              </a:rPr>
              <a:t>Key Findings</a:t>
            </a:r>
          </a:p>
        </p:txBody>
      </p:sp>
      <p:sp>
        <p:nvSpPr>
          <p:cNvPr name="TextBox 18" id="18"/>
          <p:cNvSpPr txBox="true"/>
          <p:nvPr/>
        </p:nvSpPr>
        <p:spPr>
          <a:xfrm rot="0">
            <a:off x="601354" y="3044005"/>
            <a:ext cx="7794754" cy="5661660"/>
          </a:xfrm>
          <a:prstGeom prst="rect">
            <a:avLst/>
          </a:prstGeom>
        </p:spPr>
        <p:txBody>
          <a:bodyPr anchor="t" rtlCol="false" tIns="0" lIns="0" bIns="0" rIns="0">
            <a:spAutoFit/>
          </a:bodyPr>
          <a:lstStyle/>
          <a:p>
            <a:pPr algn="l">
              <a:lnSpc>
                <a:spcPts val="2820"/>
              </a:lnSpc>
            </a:pPr>
            <a:r>
              <a:rPr lang="en-US" sz="3000" b="true">
                <a:solidFill>
                  <a:srgbClr val="17224D"/>
                </a:solidFill>
                <a:latin typeface="Inter Bold"/>
                <a:ea typeface="Inter Bold"/>
                <a:cs typeface="Inter Bold"/>
                <a:sym typeface="Inter Bold"/>
              </a:rPr>
              <a:t>User Activity Patterns</a:t>
            </a:r>
          </a:p>
          <a:p>
            <a:pPr algn="l">
              <a:lnSpc>
                <a:spcPts val="2820"/>
              </a:lnSpc>
            </a:pPr>
          </a:p>
          <a:p>
            <a:pPr algn="l">
              <a:lnSpc>
                <a:spcPts val="2820"/>
              </a:lnSpc>
            </a:pPr>
          </a:p>
          <a:p>
            <a:pPr algn="l" marL="647700" indent="-323850" lvl="1">
              <a:lnSpc>
                <a:spcPts val="2820"/>
              </a:lnSpc>
              <a:buFont typeface="Arial"/>
              <a:buChar char="•"/>
            </a:pPr>
            <a:r>
              <a:rPr lang="en-US" sz="3000">
                <a:solidFill>
                  <a:srgbClr val="17224D"/>
                </a:solidFill>
                <a:latin typeface="Inter"/>
                <a:ea typeface="Inter"/>
                <a:cs typeface="Inter"/>
                <a:sym typeface="Inter"/>
              </a:rPr>
              <a:t>Peak Activity Hours</a:t>
            </a:r>
            <a:r>
              <a:rPr lang="en-US" b="true" sz="3000">
                <a:solidFill>
                  <a:srgbClr val="17224D"/>
                </a:solidFill>
                <a:latin typeface="Inter Semi-Bold"/>
                <a:ea typeface="Inter Semi-Bold"/>
                <a:cs typeface="Inter Semi-Bold"/>
                <a:sym typeface="Inter Semi-Bold"/>
              </a:rPr>
              <a:t>:</a:t>
            </a:r>
          </a:p>
          <a:p>
            <a:pPr algn="l" marL="1295400" indent="-431800" lvl="2">
              <a:lnSpc>
                <a:spcPts val="2820"/>
              </a:lnSpc>
              <a:buFont typeface="Arial"/>
              <a:buChar char="⚬"/>
            </a:pPr>
            <a:r>
              <a:rPr lang="en-US" sz="3000">
                <a:solidFill>
                  <a:srgbClr val="17224D"/>
                </a:solidFill>
                <a:latin typeface="Inter"/>
                <a:ea typeface="Inter"/>
                <a:cs typeface="Inter"/>
                <a:sym typeface="Inter"/>
              </a:rPr>
              <a:t>Users are most active during 12 PM–2 PM and 5 PM–7 PM, suggesting these are prime times for targeted notifications or marketing campaigns </a:t>
            </a:r>
            <a:r>
              <a:rPr lang="en-US" sz="3000">
                <a:solidFill>
                  <a:srgbClr val="17224D"/>
                </a:solidFill>
                <a:latin typeface="Inter"/>
                <a:ea typeface="Inter"/>
                <a:cs typeface="Inter"/>
                <a:sym typeface="Inter"/>
              </a:rPr>
              <a:t>.</a:t>
            </a:r>
          </a:p>
          <a:p>
            <a:pPr algn="l">
              <a:lnSpc>
                <a:spcPts val="2820"/>
              </a:lnSpc>
            </a:pPr>
          </a:p>
          <a:p>
            <a:pPr algn="l" marL="647700" indent="-323850" lvl="1">
              <a:lnSpc>
                <a:spcPts val="2820"/>
              </a:lnSpc>
              <a:buFont typeface="Arial"/>
              <a:buChar char="•"/>
            </a:pPr>
            <a:r>
              <a:rPr lang="en-US" b="true" sz="3000">
                <a:solidFill>
                  <a:srgbClr val="17224D"/>
                </a:solidFill>
                <a:latin typeface="Inter Semi-Bold"/>
                <a:ea typeface="Inter Semi-Bold"/>
                <a:cs typeface="Inter Semi-Bold"/>
                <a:sym typeface="Inter Semi-Bold"/>
              </a:rPr>
              <a:t>Weekday vs. Weekend Activity:</a:t>
            </a:r>
          </a:p>
          <a:p>
            <a:pPr algn="l" marL="1295400" indent="-431800" lvl="2">
              <a:lnSpc>
                <a:spcPts val="2820"/>
              </a:lnSpc>
              <a:buFont typeface="Arial"/>
              <a:buChar char="⚬"/>
            </a:pPr>
            <a:r>
              <a:rPr lang="en-US" sz="3000">
                <a:solidFill>
                  <a:srgbClr val="17224D"/>
                </a:solidFill>
                <a:latin typeface="Inter"/>
                <a:ea typeface="Inter"/>
                <a:cs typeface="Inter"/>
                <a:sym typeface="Inter"/>
              </a:rPr>
              <a:t>Total steps on weekdays are significantly higher than weekends, indicating increased user engagement during weekdays</a:t>
            </a:r>
            <a:r>
              <a:rPr lang="en-US" sz="3000">
                <a:solidFill>
                  <a:srgbClr val="17224D"/>
                </a:solidFill>
                <a:latin typeface="Inter"/>
                <a:ea typeface="Inter"/>
                <a:cs typeface="Inter"/>
                <a:sym typeface="Inter"/>
              </a:rPr>
              <a:t>.</a:t>
            </a:r>
          </a:p>
          <a:p>
            <a:pPr algn="l">
              <a:lnSpc>
                <a:spcPts val="28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621362" y="1029103"/>
            <a:ext cx="1637938" cy="476836"/>
            <a:chOff x="0" y="0"/>
            <a:chExt cx="431391" cy="125587"/>
          </a:xfrm>
        </p:grpSpPr>
        <p:sp>
          <p:nvSpPr>
            <p:cNvPr name="Freeform 4" id="4"/>
            <p:cNvSpPr/>
            <p:nvPr/>
          </p:nvSpPr>
          <p:spPr>
            <a:xfrm flipH="false" flipV="false" rot="0">
              <a:off x="0" y="0"/>
              <a:ext cx="431391" cy="125587"/>
            </a:xfrm>
            <a:custGeom>
              <a:avLst/>
              <a:gdLst/>
              <a:ahLst/>
              <a:cxnLst/>
              <a:rect r="r" b="b" t="t" l="l"/>
              <a:pathLst>
                <a:path h="125587" w="431391">
                  <a:moveTo>
                    <a:pt x="62793" y="0"/>
                  </a:moveTo>
                  <a:lnTo>
                    <a:pt x="368598" y="0"/>
                  </a:lnTo>
                  <a:cubicBezTo>
                    <a:pt x="385252" y="0"/>
                    <a:pt x="401223" y="6616"/>
                    <a:pt x="412999" y="18392"/>
                  </a:cubicBezTo>
                  <a:cubicBezTo>
                    <a:pt x="424775" y="30168"/>
                    <a:pt x="431391" y="46139"/>
                    <a:pt x="431391" y="62793"/>
                  </a:cubicBezTo>
                  <a:lnTo>
                    <a:pt x="431391" y="62793"/>
                  </a:lnTo>
                  <a:cubicBezTo>
                    <a:pt x="431391" y="97473"/>
                    <a:pt x="403278" y="125587"/>
                    <a:pt x="368598"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5" id="5"/>
            <p:cNvSpPr txBox="true"/>
            <p:nvPr/>
          </p:nvSpPr>
          <p:spPr>
            <a:xfrm>
              <a:off x="0" y="28575"/>
              <a:ext cx="431391" cy="97012"/>
            </a:xfrm>
            <a:prstGeom prst="rect">
              <a:avLst/>
            </a:prstGeom>
          </p:spPr>
          <p:txBody>
            <a:bodyPr anchor="ctr" rtlCol="false" tIns="50800" lIns="50800" bIns="50800" rIns="50800"/>
            <a:lstStyle/>
            <a:p>
              <a:pPr algn="ctr">
                <a:lnSpc>
                  <a:spcPts val="1704"/>
                </a:lnSpc>
              </a:pPr>
            </a:p>
          </p:txBody>
        </p:sp>
      </p:grpSp>
      <p:grpSp>
        <p:nvGrpSpPr>
          <p:cNvPr name="Group 6" id="6"/>
          <p:cNvGrpSpPr/>
          <p:nvPr/>
        </p:nvGrpSpPr>
        <p:grpSpPr>
          <a:xfrm rot="0">
            <a:off x="16220609" y="8781464"/>
            <a:ext cx="1038691" cy="476836"/>
            <a:chOff x="0" y="0"/>
            <a:chExt cx="273565" cy="125587"/>
          </a:xfrm>
        </p:grpSpPr>
        <p:sp>
          <p:nvSpPr>
            <p:cNvPr name="Freeform 7" id="7"/>
            <p:cNvSpPr/>
            <p:nvPr/>
          </p:nvSpPr>
          <p:spPr>
            <a:xfrm flipH="false" flipV="false" rot="0">
              <a:off x="0" y="0"/>
              <a:ext cx="273565" cy="125587"/>
            </a:xfrm>
            <a:custGeom>
              <a:avLst/>
              <a:gdLst/>
              <a:ahLst/>
              <a:cxnLst/>
              <a:rect r="r" b="b" t="t" l="l"/>
              <a:pathLst>
                <a:path h="125587" w="273565">
                  <a:moveTo>
                    <a:pt x="62793" y="0"/>
                  </a:moveTo>
                  <a:lnTo>
                    <a:pt x="210771" y="0"/>
                  </a:lnTo>
                  <a:cubicBezTo>
                    <a:pt x="245451" y="0"/>
                    <a:pt x="273565" y="28113"/>
                    <a:pt x="273565" y="62793"/>
                  </a:cubicBezTo>
                  <a:lnTo>
                    <a:pt x="273565" y="62793"/>
                  </a:lnTo>
                  <a:cubicBezTo>
                    <a:pt x="273565" y="79447"/>
                    <a:pt x="266949" y="95419"/>
                    <a:pt x="255173" y="107195"/>
                  </a:cubicBezTo>
                  <a:cubicBezTo>
                    <a:pt x="243397" y="118971"/>
                    <a:pt x="227425" y="125587"/>
                    <a:pt x="210771"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8" id="8"/>
            <p:cNvSpPr txBox="true"/>
            <p:nvPr/>
          </p:nvSpPr>
          <p:spPr>
            <a:xfrm>
              <a:off x="0" y="28575"/>
              <a:ext cx="273565" cy="97012"/>
            </a:xfrm>
            <a:prstGeom prst="rect">
              <a:avLst/>
            </a:prstGeom>
          </p:spPr>
          <p:txBody>
            <a:bodyPr anchor="ctr" rtlCol="false" tIns="50800" lIns="50800" bIns="50800" rIns="50800"/>
            <a:lstStyle/>
            <a:p>
              <a:pPr algn="ctr">
                <a:lnSpc>
                  <a:spcPts val="1704"/>
                </a:lnSpc>
              </a:pPr>
            </a:p>
          </p:txBody>
        </p:sp>
      </p:grpSp>
      <p:sp>
        <p:nvSpPr>
          <p:cNvPr name="Freeform 9" id="9"/>
          <p:cNvSpPr/>
          <p:nvPr/>
        </p:nvSpPr>
        <p:spPr>
          <a:xfrm flipH="false" flipV="false" rot="5400000">
            <a:off x="16656323" y="8758533"/>
            <a:ext cx="167263" cy="522698"/>
          </a:xfrm>
          <a:custGeom>
            <a:avLst/>
            <a:gdLst/>
            <a:ahLst/>
            <a:cxnLst/>
            <a:rect r="r" b="b" t="t" l="l"/>
            <a:pathLst>
              <a:path h="522698" w="167263">
                <a:moveTo>
                  <a:pt x="0" y="0"/>
                </a:moveTo>
                <a:lnTo>
                  <a:pt x="167263" y="0"/>
                </a:lnTo>
                <a:lnTo>
                  <a:pt x="167263" y="522698"/>
                </a:lnTo>
                <a:lnTo>
                  <a:pt x="0" y="52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28700" y="603403"/>
            <a:ext cx="2718212" cy="817507"/>
          </a:xfrm>
          <a:custGeom>
            <a:avLst/>
            <a:gdLst/>
            <a:ahLst/>
            <a:cxnLst/>
            <a:rect r="r" b="b" t="t" l="l"/>
            <a:pathLst>
              <a:path h="817507" w="2718212">
                <a:moveTo>
                  <a:pt x="0" y="0"/>
                </a:moveTo>
                <a:lnTo>
                  <a:pt x="2718212" y="0"/>
                </a:lnTo>
                <a:lnTo>
                  <a:pt x="2718212" y="817508"/>
                </a:lnTo>
                <a:lnTo>
                  <a:pt x="0" y="817508"/>
                </a:lnTo>
                <a:lnTo>
                  <a:pt x="0" y="0"/>
                </a:lnTo>
                <a:close/>
              </a:path>
            </a:pathLst>
          </a:custGeom>
          <a:blipFill>
            <a:blip r:embed="rId5"/>
            <a:stretch>
              <a:fillRect l="0" t="0" r="0" b="0"/>
            </a:stretch>
          </a:blipFill>
        </p:spPr>
      </p:sp>
      <p:sp>
        <p:nvSpPr>
          <p:cNvPr name="Freeform 11" id="11"/>
          <p:cNvSpPr/>
          <p:nvPr/>
        </p:nvSpPr>
        <p:spPr>
          <a:xfrm flipH="false" flipV="false" rot="0">
            <a:off x="9144000" y="2755389"/>
            <a:ext cx="8755941" cy="2975170"/>
          </a:xfrm>
          <a:custGeom>
            <a:avLst/>
            <a:gdLst/>
            <a:ahLst/>
            <a:cxnLst/>
            <a:rect r="r" b="b" t="t" l="l"/>
            <a:pathLst>
              <a:path h="2975170" w="8755941">
                <a:moveTo>
                  <a:pt x="0" y="0"/>
                </a:moveTo>
                <a:lnTo>
                  <a:pt x="8755941" y="0"/>
                </a:lnTo>
                <a:lnTo>
                  <a:pt x="8755941" y="2975170"/>
                </a:lnTo>
                <a:lnTo>
                  <a:pt x="0" y="2975170"/>
                </a:lnTo>
                <a:lnTo>
                  <a:pt x="0" y="0"/>
                </a:lnTo>
                <a:close/>
              </a:path>
            </a:pathLst>
          </a:custGeom>
          <a:blipFill>
            <a:blip r:embed="rId6"/>
            <a:stretch>
              <a:fillRect l="0" t="0" r="0" b="0"/>
            </a:stretch>
          </a:blipFill>
        </p:spPr>
      </p:sp>
      <p:sp>
        <p:nvSpPr>
          <p:cNvPr name="Freeform 12" id="12"/>
          <p:cNvSpPr/>
          <p:nvPr/>
        </p:nvSpPr>
        <p:spPr>
          <a:xfrm flipH="false" flipV="false" rot="0">
            <a:off x="9144000" y="6378259"/>
            <a:ext cx="8755941" cy="3398096"/>
          </a:xfrm>
          <a:custGeom>
            <a:avLst/>
            <a:gdLst/>
            <a:ahLst/>
            <a:cxnLst/>
            <a:rect r="r" b="b" t="t" l="l"/>
            <a:pathLst>
              <a:path h="3398096" w="8755941">
                <a:moveTo>
                  <a:pt x="0" y="0"/>
                </a:moveTo>
                <a:lnTo>
                  <a:pt x="8755941" y="0"/>
                </a:lnTo>
                <a:lnTo>
                  <a:pt x="8755941" y="3398096"/>
                </a:lnTo>
                <a:lnTo>
                  <a:pt x="0" y="3398096"/>
                </a:lnTo>
                <a:lnTo>
                  <a:pt x="0" y="0"/>
                </a:lnTo>
                <a:close/>
              </a:path>
            </a:pathLst>
          </a:custGeom>
          <a:blipFill>
            <a:blip r:embed="rId7"/>
            <a:stretch>
              <a:fillRect l="0" t="0" r="0" b="0"/>
            </a:stretch>
          </a:blipFill>
        </p:spPr>
      </p:sp>
      <p:sp>
        <p:nvSpPr>
          <p:cNvPr name="TextBox 13" id="13"/>
          <p:cNvSpPr txBox="true"/>
          <p:nvPr/>
        </p:nvSpPr>
        <p:spPr>
          <a:xfrm rot="0">
            <a:off x="15939852" y="1095082"/>
            <a:ext cx="1000957" cy="306705"/>
          </a:xfrm>
          <a:prstGeom prst="rect">
            <a:avLst/>
          </a:prstGeom>
        </p:spPr>
        <p:txBody>
          <a:bodyPr anchor="t" rtlCol="false" tIns="0" lIns="0" bIns="0" rIns="0">
            <a:spAutoFit/>
          </a:bodyPr>
          <a:lstStyle/>
          <a:p>
            <a:pPr algn="ctr">
              <a:lnSpc>
                <a:spcPts val="2520"/>
              </a:lnSpc>
              <a:spcBef>
                <a:spcPct val="0"/>
              </a:spcBef>
            </a:pPr>
            <a:r>
              <a:rPr lang="en-US" b="true" sz="1800">
                <a:solidFill>
                  <a:srgbClr val="ECF5FB"/>
                </a:solidFill>
                <a:latin typeface="Inter Bold"/>
                <a:ea typeface="Inter Bold"/>
                <a:cs typeface="Inter Bold"/>
                <a:sym typeface="Inter Bold"/>
              </a:rPr>
              <a:t>Page 5</a:t>
            </a:r>
          </a:p>
        </p:txBody>
      </p:sp>
      <p:sp>
        <p:nvSpPr>
          <p:cNvPr name="TextBox 14" id="14"/>
          <p:cNvSpPr txBox="true"/>
          <p:nvPr/>
        </p:nvSpPr>
        <p:spPr>
          <a:xfrm rot="0">
            <a:off x="5831001" y="1285582"/>
            <a:ext cx="5834690" cy="820928"/>
          </a:xfrm>
          <a:prstGeom prst="rect">
            <a:avLst/>
          </a:prstGeom>
        </p:spPr>
        <p:txBody>
          <a:bodyPr anchor="t" rtlCol="false" tIns="0" lIns="0" bIns="0" rIns="0">
            <a:spAutoFit/>
          </a:bodyPr>
          <a:lstStyle/>
          <a:p>
            <a:pPr algn="ctr">
              <a:lnSpc>
                <a:spcPts val="6016"/>
              </a:lnSpc>
            </a:pPr>
            <a:r>
              <a:rPr lang="en-US" b="true" sz="6400">
                <a:solidFill>
                  <a:srgbClr val="077FFC"/>
                </a:solidFill>
                <a:latin typeface="Inter Bold"/>
                <a:ea typeface="Inter Bold"/>
                <a:cs typeface="Inter Bold"/>
                <a:sym typeface="Inter Bold"/>
              </a:rPr>
              <a:t>Key Findings</a:t>
            </a:r>
          </a:p>
        </p:txBody>
      </p:sp>
      <p:sp>
        <p:nvSpPr>
          <p:cNvPr name="TextBox 15" id="15"/>
          <p:cNvSpPr txBox="true"/>
          <p:nvPr/>
        </p:nvSpPr>
        <p:spPr>
          <a:xfrm rot="0">
            <a:off x="689823" y="3155559"/>
            <a:ext cx="7794754" cy="6366510"/>
          </a:xfrm>
          <a:prstGeom prst="rect">
            <a:avLst/>
          </a:prstGeom>
        </p:spPr>
        <p:txBody>
          <a:bodyPr anchor="t" rtlCol="false" tIns="0" lIns="0" bIns="0" rIns="0">
            <a:spAutoFit/>
          </a:bodyPr>
          <a:lstStyle/>
          <a:p>
            <a:pPr algn="l">
              <a:lnSpc>
                <a:spcPts val="2820"/>
              </a:lnSpc>
            </a:pPr>
            <a:r>
              <a:rPr lang="en-US" sz="3000" b="true">
                <a:solidFill>
                  <a:srgbClr val="ECF5FB"/>
                </a:solidFill>
                <a:latin typeface="Inter Bold"/>
                <a:ea typeface="Inter Bold"/>
                <a:cs typeface="Inter Bold"/>
                <a:sym typeface="Inter Bold"/>
              </a:rPr>
              <a:t> User Activity Patterns</a:t>
            </a:r>
          </a:p>
          <a:p>
            <a:pPr algn="l">
              <a:lnSpc>
                <a:spcPts val="2820"/>
              </a:lnSpc>
            </a:pPr>
          </a:p>
          <a:p>
            <a:pPr algn="l">
              <a:lnSpc>
                <a:spcPts val="2820"/>
              </a:lnSpc>
            </a:pPr>
          </a:p>
          <a:p>
            <a:pPr algn="l" marL="647700" indent="-323850" lvl="1">
              <a:lnSpc>
                <a:spcPts val="2820"/>
              </a:lnSpc>
              <a:buFont typeface="Arial"/>
              <a:buChar char="•"/>
            </a:pPr>
            <a:r>
              <a:rPr lang="en-US" b="true" sz="3000">
                <a:solidFill>
                  <a:srgbClr val="ECF5FB"/>
                </a:solidFill>
                <a:latin typeface="Inter Bold"/>
                <a:ea typeface="Inter Bold"/>
                <a:cs typeface="Inter Bold"/>
                <a:sym typeface="Inter Bold"/>
              </a:rPr>
              <a:t>Highly Active Vs. Less Active Users</a:t>
            </a:r>
            <a:r>
              <a:rPr lang="en-US" sz="3000">
                <a:solidFill>
                  <a:srgbClr val="ECF5FB"/>
                </a:solidFill>
                <a:latin typeface="Inter"/>
                <a:ea typeface="Inter"/>
                <a:cs typeface="Inter"/>
                <a:sym typeface="Inter"/>
              </a:rPr>
              <a:t>:</a:t>
            </a:r>
          </a:p>
          <a:p>
            <a:pPr algn="l" marL="1295400" indent="-431800" lvl="2">
              <a:lnSpc>
                <a:spcPts val="2820"/>
              </a:lnSpc>
              <a:buFont typeface="Arial"/>
              <a:buChar char="⚬"/>
            </a:pPr>
            <a:r>
              <a:rPr lang="en-US" sz="3000">
                <a:solidFill>
                  <a:srgbClr val="ECF5FB"/>
                </a:solidFill>
                <a:latin typeface="Inter"/>
                <a:ea typeface="Inter"/>
                <a:cs typeface="Inter"/>
                <a:sym typeface="Inter"/>
              </a:rPr>
              <a:t>Highly Active Users contribute significantly more to daily activity, averaging 10,564 steps per day, which is more than 2.3x the steps of less active users and burn an average of 2,541 calories per day, 23.7% more than less active users.</a:t>
            </a:r>
          </a:p>
          <a:p>
            <a:pPr algn="l">
              <a:lnSpc>
                <a:spcPts val="2820"/>
              </a:lnSpc>
            </a:pPr>
          </a:p>
          <a:p>
            <a:pPr algn="l" marL="647700" indent="-323850" lvl="1">
              <a:lnSpc>
                <a:spcPts val="2820"/>
              </a:lnSpc>
              <a:buFont typeface="Arial"/>
              <a:buChar char="•"/>
            </a:pPr>
            <a:r>
              <a:rPr lang="en-US" b="true" sz="3000">
                <a:solidFill>
                  <a:srgbClr val="ECF5FB"/>
                </a:solidFill>
                <a:latin typeface="Inter Semi-Bold"/>
                <a:ea typeface="Inter Semi-Bold"/>
                <a:cs typeface="Inter Semi-Bold"/>
                <a:sym typeface="Inter Semi-Bold"/>
              </a:rPr>
              <a:t>Activity by Day of Week:</a:t>
            </a:r>
          </a:p>
          <a:p>
            <a:pPr algn="l" marL="1295400" indent="-431800" lvl="2">
              <a:lnSpc>
                <a:spcPts val="2820"/>
              </a:lnSpc>
              <a:buFont typeface="Arial"/>
              <a:buChar char="⚬"/>
            </a:pPr>
            <a:r>
              <a:rPr lang="en-US" sz="3000">
                <a:solidFill>
                  <a:srgbClr val="ECF5FB"/>
                </a:solidFill>
                <a:latin typeface="Inter"/>
                <a:ea typeface="Inter"/>
                <a:cs typeface="Inter"/>
                <a:sym typeface="Inter"/>
              </a:rPr>
              <a:t>Tuesday and Saturday has the highest activity levels, making it ideal for campaigns targeting active users.</a:t>
            </a:r>
          </a:p>
          <a:p>
            <a:pPr algn="l">
              <a:lnSpc>
                <a:spcPts val="28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621362" y="1029103"/>
            <a:ext cx="1637938" cy="476836"/>
            <a:chOff x="0" y="0"/>
            <a:chExt cx="431391" cy="125587"/>
          </a:xfrm>
        </p:grpSpPr>
        <p:sp>
          <p:nvSpPr>
            <p:cNvPr name="Freeform 4" id="4"/>
            <p:cNvSpPr/>
            <p:nvPr/>
          </p:nvSpPr>
          <p:spPr>
            <a:xfrm flipH="false" flipV="false" rot="0">
              <a:off x="0" y="0"/>
              <a:ext cx="431391" cy="125587"/>
            </a:xfrm>
            <a:custGeom>
              <a:avLst/>
              <a:gdLst/>
              <a:ahLst/>
              <a:cxnLst/>
              <a:rect r="r" b="b" t="t" l="l"/>
              <a:pathLst>
                <a:path h="125587" w="431391">
                  <a:moveTo>
                    <a:pt x="62793" y="0"/>
                  </a:moveTo>
                  <a:lnTo>
                    <a:pt x="368598" y="0"/>
                  </a:lnTo>
                  <a:cubicBezTo>
                    <a:pt x="385252" y="0"/>
                    <a:pt x="401223" y="6616"/>
                    <a:pt x="412999" y="18392"/>
                  </a:cubicBezTo>
                  <a:cubicBezTo>
                    <a:pt x="424775" y="30168"/>
                    <a:pt x="431391" y="46139"/>
                    <a:pt x="431391" y="62793"/>
                  </a:cubicBezTo>
                  <a:lnTo>
                    <a:pt x="431391" y="62793"/>
                  </a:lnTo>
                  <a:cubicBezTo>
                    <a:pt x="431391" y="97473"/>
                    <a:pt x="403278" y="125587"/>
                    <a:pt x="368598"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5" id="5"/>
            <p:cNvSpPr txBox="true"/>
            <p:nvPr/>
          </p:nvSpPr>
          <p:spPr>
            <a:xfrm>
              <a:off x="0" y="28575"/>
              <a:ext cx="431391" cy="97012"/>
            </a:xfrm>
            <a:prstGeom prst="rect">
              <a:avLst/>
            </a:prstGeom>
          </p:spPr>
          <p:txBody>
            <a:bodyPr anchor="ctr" rtlCol="false" tIns="50800" lIns="50800" bIns="50800" rIns="50800"/>
            <a:lstStyle/>
            <a:p>
              <a:pPr algn="ctr">
                <a:lnSpc>
                  <a:spcPts val="1704"/>
                </a:lnSpc>
              </a:pPr>
            </a:p>
          </p:txBody>
        </p:sp>
      </p:grpSp>
      <p:grpSp>
        <p:nvGrpSpPr>
          <p:cNvPr name="Group 6" id="6"/>
          <p:cNvGrpSpPr/>
          <p:nvPr/>
        </p:nvGrpSpPr>
        <p:grpSpPr>
          <a:xfrm rot="0">
            <a:off x="16220609" y="8781464"/>
            <a:ext cx="1038691" cy="476836"/>
            <a:chOff x="0" y="0"/>
            <a:chExt cx="273565" cy="125587"/>
          </a:xfrm>
        </p:grpSpPr>
        <p:sp>
          <p:nvSpPr>
            <p:cNvPr name="Freeform 7" id="7"/>
            <p:cNvSpPr/>
            <p:nvPr/>
          </p:nvSpPr>
          <p:spPr>
            <a:xfrm flipH="false" flipV="false" rot="0">
              <a:off x="0" y="0"/>
              <a:ext cx="273565" cy="125587"/>
            </a:xfrm>
            <a:custGeom>
              <a:avLst/>
              <a:gdLst/>
              <a:ahLst/>
              <a:cxnLst/>
              <a:rect r="r" b="b" t="t" l="l"/>
              <a:pathLst>
                <a:path h="125587" w="273565">
                  <a:moveTo>
                    <a:pt x="62793" y="0"/>
                  </a:moveTo>
                  <a:lnTo>
                    <a:pt x="210771" y="0"/>
                  </a:lnTo>
                  <a:cubicBezTo>
                    <a:pt x="245451" y="0"/>
                    <a:pt x="273565" y="28113"/>
                    <a:pt x="273565" y="62793"/>
                  </a:cubicBezTo>
                  <a:lnTo>
                    <a:pt x="273565" y="62793"/>
                  </a:lnTo>
                  <a:cubicBezTo>
                    <a:pt x="273565" y="79447"/>
                    <a:pt x="266949" y="95419"/>
                    <a:pt x="255173" y="107195"/>
                  </a:cubicBezTo>
                  <a:cubicBezTo>
                    <a:pt x="243397" y="118971"/>
                    <a:pt x="227425" y="125587"/>
                    <a:pt x="210771"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8" id="8"/>
            <p:cNvSpPr txBox="true"/>
            <p:nvPr/>
          </p:nvSpPr>
          <p:spPr>
            <a:xfrm>
              <a:off x="0" y="28575"/>
              <a:ext cx="273565" cy="97012"/>
            </a:xfrm>
            <a:prstGeom prst="rect">
              <a:avLst/>
            </a:prstGeom>
          </p:spPr>
          <p:txBody>
            <a:bodyPr anchor="ctr" rtlCol="false" tIns="50800" lIns="50800" bIns="50800" rIns="50800"/>
            <a:lstStyle/>
            <a:p>
              <a:pPr algn="ctr">
                <a:lnSpc>
                  <a:spcPts val="1704"/>
                </a:lnSpc>
              </a:pPr>
            </a:p>
          </p:txBody>
        </p:sp>
      </p:grpSp>
      <p:sp>
        <p:nvSpPr>
          <p:cNvPr name="Freeform 9" id="9"/>
          <p:cNvSpPr/>
          <p:nvPr/>
        </p:nvSpPr>
        <p:spPr>
          <a:xfrm flipH="false" flipV="false" rot="5400000">
            <a:off x="16656323" y="8758533"/>
            <a:ext cx="167263" cy="522698"/>
          </a:xfrm>
          <a:custGeom>
            <a:avLst/>
            <a:gdLst/>
            <a:ahLst/>
            <a:cxnLst/>
            <a:rect r="r" b="b" t="t" l="l"/>
            <a:pathLst>
              <a:path h="522698" w="167263">
                <a:moveTo>
                  <a:pt x="0" y="0"/>
                </a:moveTo>
                <a:lnTo>
                  <a:pt x="167263" y="0"/>
                </a:lnTo>
                <a:lnTo>
                  <a:pt x="167263" y="522698"/>
                </a:lnTo>
                <a:lnTo>
                  <a:pt x="0" y="52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28700" y="603403"/>
            <a:ext cx="2718212" cy="817507"/>
          </a:xfrm>
          <a:custGeom>
            <a:avLst/>
            <a:gdLst/>
            <a:ahLst/>
            <a:cxnLst/>
            <a:rect r="r" b="b" t="t" l="l"/>
            <a:pathLst>
              <a:path h="817507" w="2718212">
                <a:moveTo>
                  <a:pt x="0" y="0"/>
                </a:moveTo>
                <a:lnTo>
                  <a:pt x="2718212" y="0"/>
                </a:lnTo>
                <a:lnTo>
                  <a:pt x="2718212" y="817508"/>
                </a:lnTo>
                <a:lnTo>
                  <a:pt x="0" y="817508"/>
                </a:lnTo>
                <a:lnTo>
                  <a:pt x="0" y="0"/>
                </a:lnTo>
                <a:close/>
              </a:path>
            </a:pathLst>
          </a:custGeom>
          <a:blipFill>
            <a:blip r:embed="rId5"/>
            <a:stretch>
              <a:fillRect l="0" t="0" r="0" b="0"/>
            </a:stretch>
          </a:blipFill>
        </p:spPr>
      </p:sp>
      <p:sp>
        <p:nvSpPr>
          <p:cNvPr name="Freeform 11" id="11"/>
          <p:cNvSpPr/>
          <p:nvPr/>
        </p:nvSpPr>
        <p:spPr>
          <a:xfrm flipH="false" flipV="false" rot="0">
            <a:off x="10673879" y="2548548"/>
            <a:ext cx="5265973" cy="3253306"/>
          </a:xfrm>
          <a:custGeom>
            <a:avLst/>
            <a:gdLst/>
            <a:ahLst/>
            <a:cxnLst/>
            <a:rect r="r" b="b" t="t" l="l"/>
            <a:pathLst>
              <a:path h="3253306" w="5265973">
                <a:moveTo>
                  <a:pt x="0" y="0"/>
                </a:moveTo>
                <a:lnTo>
                  <a:pt x="5265973" y="0"/>
                </a:lnTo>
                <a:lnTo>
                  <a:pt x="5265973" y="3253306"/>
                </a:lnTo>
                <a:lnTo>
                  <a:pt x="0" y="3253306"/>
                </a:lnTo>
                <a:lnTo>
                  <a:pt x="0" y="0"/>
                </a:lnTo>
                <a:close/>
              </a:path>
            </a:pathLst>
          </a:custGeom>
          <a:blipFill>
            <a:blip r:embed="rId6"/>
            <a:stretch>
              <a:fillRect l="-24843" t="0" r="-21892" b="-9014"/>
            </a:stretch>
          </a:blipFill>
        </p:spPr>
      </p:sp>
      <p:sp>
        <p:nvSpPr>
          <p:cNvPr name="Freeform 12" id="12"/>
          <p:cNvSpPr/>
          <p:nvPr/>
        </p:nvSpPr>
        <p:spPr>
          <a:xfrm flipH="false" flipV="false" rot="0">
            <a:off x="9144000" y="7273398"/>
            <a:ext cx="8115300" cy="2512440"/>
          </a:xfrm>
          <a:custGeom>
            <a:avLst/>
            <a:gdLst/>
            <a:ahLst/>
            <a:cxnLst/>
            <a:rect r="r" b="b" t="t" l="l"/>
            <a:pathLst>
              <a:path h="2512440" w="8115300">
                <a:moveTo>
                  <a:pt x="0" y="0"/>
                </a:moveTo>
                <a:lnTo>
                  <a:pt x="8115300" y="0"/>
                </a:lnTo>
                <a:lnTo>
                  <a:pt x="8115300" y="2512440"/>
                </a:lnTo>
                <a:lnTo>
                  <a:pt x="0" y="2512440"/>
                </a:lnTo>
                <a:lnTo>
                  <a:pt x="0" y="0"/>
                </a:lnTo>
                <a:close/>
              </a:path>
            </a:pathLst>
          </a:custGeom>
          <a:blipFill>
            <a:blip r:embed="rId7"/>
            <a:stretch>
              <a:fillRect l="0" t="0" r="0" b="0"/>
            </a:stretch>
          </a:blipFill>
        </p:spPr>
      </p:sp>
      <p:sp>
        <p:nvSpPr>
          <p:cNvPr name="TextBox 13" id="13"/>
          <p:cNvSpPr txBox="true"/>
          <p:nvPr/>
        </p:nvSpPr>
        <p:spPr>
          <a:xfrm rot="0">
            <a:off x="15939852" y="1095082"/>
            <a:ext cx="1000957" cy="306705"/>
          </a:xfrm>
          <a:prstGeom prst="rect">
            <a:avLst/>
          </a:prstGeom>
        </p:spPr>
        <p:txBody>
          <a:bodyPr anchor="t" rtlCol="false" tIns="0" lIns="0" bIns="0" rIns="0">
            <a:spAutoFit/>
          </a:bodyPr>
          <a:lstStyle/>
          <a:p>
            <a:pPr algn="ctr">
              <a:lnSpc>
                <a:spcPts val="2520"/>
              </a:lnSpc>
              <a:spcBef>
                <a:spcPct val="0"/>
              </a:spcBef>
            </a:pPr>
            <a:r>
              <a:rPr lang="en-US" b="true" sz="1800">
                <a:solidFill>
                  <a:srgbClr val="ECF5FB"/>
                </a:solidFill>
                <a:latin typeface="Inter Bold"/>
                <a:ea typeface="Inter Bold"/>
                <a:cs typeface="Inter Bold"/>
                <a:sym typeface="Inter Bold"/>
              </a:rPr>
              <a:t>Page 6</a:t>
            </a:r>
          </a:p>
        </p:txBody>
      </p:sp>
      <p:sp>
        <p:nvSpPr>
          <p:cNvPr name="TextBox 14" id="14"/>
          <p:cNvSpPr txBox="true"/>
          <p:nvPr/>
        </p:nvSpPr>
        <p:spPr>
          <a:xfrm rot="0">
            <a:off x="5831001" y="1285582"/>
            <a:ext cx="5834690" cy="820928"/>
          </a:xfrm>
          <a:prstGeom prst="rect">
            <a:avLst/>
          </a:prstGeom>
        </p:spPr>
        <p:txBody>
          <a:bodyPr anchor="t" rtlCol="false" tIns="0" lIns="0" bIns="0" rIns="0">
            <a:spAutoFit/>
          </a:bodyPr>
          <a:lstStyle/>
          <a:p>
            <a:pPr algn="ctr">
              <a:lnSpc>
                <a:spcPts val="6016"/>
              </a:lnSpc>
            </a:pPr>
            <a:r>
              <a:rPr lang="en-US" b="true" sz="6400">
                <a:solidFill>
                  <a:srgbClr val="077FFC"/>
                </a:solidFill>
                <a:latin typeface="Inter Bold"/>
                <a:ea typeface="Inter Bold"/>
                <a:cs typeface="Inter Bold"/>
                <a:sym typeface="Inter Bold"/>
              </a:rPr>
              <a:t>Key Findings</a:t>
            </a:r>
          </a:p>
        </p:txBody>
      </p:sp>
      <p:sp>
        <p:nvSpPr>
          <p:cNvPr name="TextBox 15" id="15"/>
          <p:cNvSpPr txBox="true"/>
          <p:nvPr/>
        </p:nvSpPr>
        <p:spPr>
          <a:xfrm rot="0">
            <a:off x="601354" y="2575082"/>
            <a:ext cx="7794754" cy="7423785"/>
          </a:xfrm>
          <a:prstGeom prst="rect">
            <a:avLst/>
          </a:prstGeom>
        </p:spPr>
        <p:txBody>
          <a:bodyPr anchor="t" rtlCol="false" tIns="0" lIns="0" bIns="0" rIns="0">
            <a:spAutoFit/>
          </a:bodyPr>
          <a:lstStyle/>
          <a:p>
            <a:pPr algn="l">
              <a:lnSpc>
                <a:spcPts val="2820"/>
              </a:lnSpc>
            </a:pPr>
            <a:r>
              <a:rPr lang="en-US" sz="3000" b="true">
                <a:solidFill>
                  <a:srgbClr val="ECF5FB"/>
                </a:solidFill>
                <a:latin typeface="Inter Bold"/>
                <a:ea typeface="Inter Bold"/>
                <a:cs typeface="Inter Bold"/>
                <a:sym typeface="Inter Bold"/>
              </a:rPr>
              <a:t> Sleep Trends</a:t>
            </a:r>
          </a:p>
          <a:p>
            <a:pPr algn="l">
              <a:lnSpc>
                <a:spcPts val="2820"/>
              </a:lnSpc>
            </a:pPr>
          </a:p>
          <a:p>
            <a:pPr algn="l">
              <a:lnSpc>
                <a:spcPts val="2820"/>
              </a:lnSpc>
            </a:pPr>
          </a:p>
          <a:p>
            <a:pPr algn="l" marL="647700" indent="-323850" lvl="1">
              <a:lnSpc>
                <a:spcPts val="2820"/>
              </a:lnSpc>
              <a:buFont typeface="Arial"/>
              <a:buChar char="•"/>
            </a:pPr>
            <a:r>
              <a:rPr lang="en-US" b="true" sz="3000">
                <a:solidFill>
                  <a:srgbClr val="ECF5FB"/>
                </a:solidFill>
                <a:latin typeface="Inter Semi-Bold"/>
                <a:ea typeface="Inter Semi-Bold"/>
                <a:cs typeface="Inter Semi-Bold"/>
                <a:sym typeface="Inter Semi-Bold"/>
              </a:rPr>
              <a:t>Weekday vs. Weekend:</a:t>
            </a:r>
          </a:p>
          <a:p>
            <a:pPr algn="l" marL="1295400" indent="-431800" lvl="2">
              <a:lnSpc>
                <a:spcPts val="2820"/>
              </a:lnSpc>
              <a:buFont typeface="Arial"/>
              <a:buChar char="⚬"/>
            </a:pPr>
            <a:r>
              <a:rPr lang="en-US" sz="3000">
                <a:solidFill>
                  <a:srgbClr val="ECF5FB"/>
                </a:solidFill>
                <a:latin typeface="Inter"/>
                <a:ea typeface="Inter"/>
                <a:cs typeface="Inter"/>
                <a:sym typeface="Inter"/>
              </a:rPr>
              <a:t>O</a:t>
            </a:r>
            <a:r>
              <a:rPr lang="en-US" b="true" sz="3000">
                <a:solidFill>
                  <a:srgbClr val="ECF5FB"/>
                </a:solidFill>
                <a:latin typeface="Inter Medium"/>
                <a:ea typeface="Inter Medium"/>
                <a:cs typeface="Inter Medium"/>
                <a:sym typeface="Inter Medium"/>
              </a:rPr>
              <a:t>n average, users sleep 22.61 minutes longer on weekends (435.61 minutes) compared to weekdays (413 minutes). This trend suggests that users may use weekends to recover from shorter sleep durations during the week</a:t>
            </a:r>
            <a:r>
              <a:rPr lang="en-US" b="true" sz="3000">
                <a:solidFill>
                  <a:srgbClr val="ECF5FB"/>
                </a:solidFill>
                <a:latin typeface="Inter Medium"/>
                <a:ea typeface="Inter Medium"/>
                <a:cs typeface="Inter Medium"/>
                <a:sym typeface="Inter Medium"/>
              </a:rPr>
              <a:t>.</a:t>
            </a:r>
          </a:p>
          <a:p>
            <a:pPr algn="l">
              <a:lnSpc>
                <a:spcPts val="2820"/>
              </a:lnSpc>
            </a:pPr>
          </a:p>
          <a:p>
            <a:pPr algn="l" marL="647700" indent="-323850" lvl="1">
              <a:lnSpc>
                <a:spcPts val="2820"/>
              </a:lnSpc>
              <a:buFont typeface="Arial"/>
              <a:buChar char="•"/>
            </a:pPr>
            <a:r>
              <a:rPr lang="en-US" b="true" sz="3000">
                <a:solidFill>
                  <a:srgbClr val="ECF5FB"/>
                </a:solidFill>
                <a:latin typeface="Inter Semi-Bold"/>
                <a:ea typeface="Inter Semi-Bold"/>
                <a:cs typeface="Inter Semi-Bold"/>
                <a:sym typeface="Inter Semi-Bold"/>
              </a:rPr>
              <a:t>Sleep Consistency:</a:t>
            </a:r>
          </a:p>
          <a:p>
            <a:pPr algn="l" marL="1295400" indent="-431800" lvl="2">
              <a:lnSpc>
                <a:spcPts val="2820"/>
              </a:lnSpc>
              <a:buFont typeface="Arial"/>
              <a:buChar char="⚬"/>
            </a:pPr>
            <a:r>
              <a:rPr lang="en-US" b="true" sz="3000">
                <a:solidFill>
                  <a:srgbClr val="ECF5FB"/>
                </a:solidFill>
                <a:latin typeface="Inter Medium"/>
                <a:ea typeface="Inter Medium"/>
                <a:cs typeface="Inter Medium"/>
                <a:sym typeface="Inter Medium"/>
              </a:rPr>
              <a:t>Users with consistent sleep schedules contribute 19.56% of total steps, averaging 8,345 steps per user. In contrast, users with inconsistent sleep schedules contribute 80.44% of total steps, averaging 6,861 steps per user.</a:t>
            </a:r>
          </a:p>
          <a:p>
            <a:pPr algn="l">
              <a:lnSpc>
                <a:spcPts val="28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224D"/>
        </a:solidFill>
      </p:bgPr>
    </p:bg>
    <p:spTree>
      <p:nvGrpSpPr>
        <p:cNvPr id="1" name=""/>
        <p:cNvGrpSpPr/>
        <p:nvPr/>
      </p:nvGrpSpPr>
      <p:grpSpPr>
        <a:xfrm>
          <a:off x="0" y="0"/>
          <a:ext cx="0" cy="0"/>
          <a:chOff x="0" y="0"/>
          <a:chExt cx="0" cy="0"/>
        </a:xfrm>
      </p:grpSpPr>
      <p:grpSp>
        <p:nvGrpSpPr>
          <p:cNvPr name="Group 2" id="2"/>
          <p:cNvGrpSpPr/>
          <p:nvPr/>
        </p:nvGrpSpPr>
        <p:grpSpPr>
          <a:xfrm rot="0">
            <a:off x="839638" y="5066357"/>
            <a:ext cx="5041100" cy="3666562"/>
            <a:chOff x="0" y="0"/>
            <a:chExt cx="1946261" cy="1415581"/>
          </a:xfrm>
        </p:grpSpPr>
        <p:sp>
          <p:nvSpPr>
            <p:cNvPr name="Freeform 3" id="3"/>
            <p:cNvSpPr/>
            <p:nvPr/>
          </p:nvSpPr>
          <p:spPr>
            <a:xfrm flipH="false" flipV="false" rot="0">
              <a:off x="0" y="0"/>
              <a:ext cx="1946261" cy="1415581"/>
            </a:xfrm>
            <a:custGeom>
              <a:avLst/>
              <a:gdLst/>
              <a:ahLst/>
              <a:cxnLst/>
              <a:rect r="r" b="b" t="t" l="l"/>
              <a:pathLst>
                <a:path h="1415581" w="1946261">
                  <a:moveTo>
                    <a:pt x="0" y="0"/>
                  </a:moveTo>
                  <a:lnTo>
                    <a:pt x="1946261" y="0"/>
                  </a:lnTo>
                  <a:lnTo>
                    <a:pt x="1946261" y="1415581"/>
                  </a:lnTo>
                  <a:lnTo>
                    <a:pt x="0" y="1415581"/>
                  </a:lnTo>
                  <a:close/>
                </a:path>
              </a:pathLst>
            </a:custGeom>
            <a:blipFill>
              <a:blip r:embed="rId2"/>
              <a:stretch>
                <a:fillRect l="-10359" t="0" r="-10359" b="0"/>
              </a:stretch>
            </a:blipFill>
          </p:spPr>
        </p:sp>
      </p:grpSp>
      <p:grpSp>
        <p:nvGrpSpPr>
          <p:cNvPr name="Group 4" id="4"/>
          <p:cNvGrpSpPr/>
          <p:nvPr/>
        </p:nvGrpSpPr>
        <p:grpSpPr>
          <a:xfrm rot="0">
            <a:off x="9711844" y="1676073"/>
            <a:ext cx="7289460" cy="1353191"/>
            <a:chOff x="0" y="0"/>
            <a:chExt cx="3758849" cy="697780"/>
          </a:xfrm>
        </p:grpSpPr>
        <p:sp>
          <p:nvSpPr>
            <p:cNvPr name="Freeform 5" id="5"/>
            <p:cNvSpPr/>
            <p:nvPr/>
          </p:nvSpPr>
          <p:spPr>
            <a:xfrm flipH="false" flipV="false" rot="0">
              <a:off x="0" y="0"/>
              <a:ext cx="3758848" cy="697780"/>
            </a:xfrm>
            <a:custGeom>
              <a:avLst/>
              <a:gdLst/>
              <a:ahLst/>
              <a:cxnLst/>
              <a:rect r="r" b="b" t="t" l="l"/>
              <a:pathLst>
                <a:path h="697780" w="3758848">
                  <a:moveTo>
                    <a:pt x="0" y="0"/>
                  </a:moveTo>
                  <a:lnTo>
                    <a:pt x="3758848" y="0"/>
                  </a:lnTo>
                  <a:lnTo>
                    <a:pt x="3758848" y="697780"/>
                  </a:lnTo>
                  <a:lnTo>
                    <a:pt x="0" y="697780"/>
                  </a:lnTo>
                  <a:close/>
                </a:path>
              </a:pathLst>
            </a:custGeom>
            <a:blipFill>
              <a:blip r:embed="rId3"/>
              <a:stretch>
                <a:fillRect l="0" t="-129450" r="0" b="-129450"/>
              </a:stretch>
            </a:blipFill>
          </p:spPr>
        </p:sp>
      </p:grpSp>
      <p:grpSp>
        <p:nvGrpSpPr>
          <p:cNvPr name="Group 6" id="6"/>
          <p:cNvGrpSpPr/>
          <p:nvPr/>
        </p:nvGrpSpPr>
        <p:grpSpPr>
          <a:xfrm rot="0">
            <a:off x="16220609" y="9585220"/>
            <a:ext cx="1038691" cy="476836"/>
            <a:chOff x="0" y="0"/>
            <a:chExt cx="1384921" cy="635782"/>
          </a:xfrm>
        </p:grpSpPr>
        <p:grpSp>
          <p:nvGrpSpPr>
            <p:cNvPr name="Group 7" id="7"/>
            <p:cNvGrpSpPr/>
            <p:nvPr/>
          </p:nvGrpSpPr>
          <p:grpSpPr>
            <a:xfrm rot="0">
              <a:off x="0" y="0"/>
              <a:ext cx="1384921" cy="635782"/>
              <a:chOff x="0" y="0"/>
              <a:chExt cx="273565" cy="125587"/>
            </a:xfrm>
          </p:grpSpPr>
          <p:sp>
            <p:nvSpPr>
              <p:cNvPr name="Freeform 8" id="8"/>
              <p:cNvSpPr/>
              <p:nvPr/>
            </p:nvSpPr>
            <p:spPr>
              <a:xfrm flipH="false" flipV="false" rot="0">
                <a:off x="0" y="0"/>
                <a:ext cx="273565" cy="125587"/>
              </a:xfrm>
              <a:custGeom>
                <a:avLst/>
                <a:gdLst/>
                <a:ahLst/>
                <a:cxnLst/>
                <a:rect r="r" b="b" t="t" l="l"/>
                <a:pathLst>
                  <a:path h="125587" w="273565">
                    <a:moveTo>
                      <a:pt x="62793" y="0"/>
                    </a:moveTo>
                    <a:lnTo>
                      <a:pt x="210771" y="0"/>
                    </a:lnTo>
                    <a:cubicBezTo>
                      <a:pt x="245451" y="0"/>
                      <a:pt x="273565" y="28113"/>
                      <a:pt x="273565" y="62793"/>
                    </a:cubicBezTo>
                    <a:lnTo>
                      <a:pt x="273565" y="62793"/>
                    </a:lnTo>
                    <a:cubicBezTo>
                      <a:pt x="273565" y="79447"/>
                      <a:pt x="266949" y="95419"/>
                      <a:pt x="255173" y="107195"/>
                    </a:cubicBezTo>
                    <a:cubicBezTo>
                      <a:pt x="243397" y="118971"/>
                      <a:pt x="227425" y="125587"/>
                      <a:pt x="210771"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9" id="9"/>
              <p:cNvSpPr txBox="true"/>
              <p:nvPr/>
            </p:nvSpPr>
            <p:spPr>
              <a:xfrm>
                <a:off x="0" y="28575"/>
                <a:ext cx="273565" cy="97012"/>
              </a:xfrm>
              <a:prstGeom prst="rect">
                <a:avLst/>
              </a:prstGeom>
            </p:spPr>
            <p:txBody>
              <a:bodyPr anchor="ctr" rtlCol="false" tIns="50800" lIns="50800" bIns="50800" rIns="50800"/>
              <a:lstStyle/>
              <a:p>
                <a:pPr algn="ctr">
                  <a:lnSpc>
                    <a:spcPts val="1704"/>
                  </a:lnSpc>
                </a:pPr>
              </a:p>
            </p:txBody>
          </p:sp>
        </p:grpSp>
        <p:sp>
          <p:nvSpPr>
            <p:cNvPr name="Freeform 10" id="10"/>
            <p:cNvSpPr/>
            <p:nvPr/>
          </p:nvSpPr>
          <p:spPr>
            <a:xfrm flipH="false" flipV="false" rot="5400000">
              <a:off x="580952" y="-30575"/>
              <a:ext cx="223018" cy="696931"/>
            </a:xfrm>
            <a:custGeom>
              <a:avLst/>
              <a:gdLst/>
              <a:ahLst/>
              <a:cxnLst/>
              <a:rect r="r" b="b" t="t" l="l"/>
              <a:pathLst>
                <a:path h="696931" w="223018">
                  <a:moveTo>
                    <a:pt x="0" y="0"/>
                  </a:moveTo>
                  <a:lnTo>
                    <a:pt x="223018" y="0"/>
                  </a:lnTo>
                  <a:lnTo>
                    <a:pt x="223018" y="696931"/>
                  </a:lnTo>
                  <a:lnTo>
                    <a:pt x="0" y="696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15621362" y="619235"/>
            <a:ext cx="1637938" cy="476762"/>
            <a:chOff x="0" y="0"/>
            <a:chExt cx="2183917" cy="635682"/>
          </a:xfrm>
        </p:grpSpPr>
        <p:grpSp>
          <p:nvGrpSpPr>
            <p:cNvPr name="Group 12" id="12"/>
            <p:cNvGrpSpPr/>
            <p:nvPr/>
          </p:nvGrpSpPr>
          <p:grpSpPr>
            <a:xfrm rot="0">
              <a:off x="0" y="0"/>
              <a:ext cx="2183917" cy="635682"/>
              <a:chOff x="0" y="0"/>
              <a:chExt cx="431391" cy="125567"/>
            </a:xfrm>
          </p:grpSpPr>
          <p:sp>
            <p:nvSpPr>
              <p:cNvPr name="Freeform 13" id="13"/>
              <p:cNvSpPr/>
              <p:nvPr/>
            </p:nvSpPr>
            <p:spPr>
              <a:xfrm flipH="false" flipV="false" rot="0">
                <a:off x="0" y="0"/>
                <a:ext cx="431391" cy="125567"/>
              </a:xfrm>
              <a:custGeom>
                <a:avLst/>
                <a:gdLst/>
                <a:ahLst/>
                <a:cxnLst/>
                <a:rect r="r" b="b" t="t" l="l"/>
                <a:pathLst>
                  <a:path h="125567" w="431391">
                    <a:moveTo>
                      <a:pt x="62783" y="0"/>
                    </a:moveTo>
                    <a:lnTo>
                      <a:pt x="368608" y="0"/>
                    </a:lnTo>
                    <a:cubicBezTo>
                      <a:pt x="385259" y="0"/>
                      <a:pt x="401228" y="6615"/>
                      <a:pt x="413002" y="18389"/>
                    </a:cubicBezTo>
                    <a:cubicBezTo>
                      <a:pt x="424776" y="30163"/>
                      <a:pt x="431391" y="46132"/>
                      <a:pt x="431391" y="62783"/>
                    </a:cubicBezTo>
                    <a:lnTo>
                      <a:pt x="431391" y="62783"/>
                    </a:lnTo>
                    <a:cubicBezTo>
                      <a:pt x="431391" y="79435"/>
                      <a:pt x="424776" y="95404"/>
                      <a:pt x="413002" y="107178"/>
                    </a:cubicBezTo>
                    <a:cubicBezTo>
                      <a:pt x="401228" y="118952"/>
                      <a:pt x="385259" y="125567"/>
                      <a:pt x="368608" y="125567"/>
                    </a:cubicBezTo>
                    <a:lnTo>
                      <a:pt x="62783" y="125567"/>
                    </a:lnTo>
                    <a:cubicBezTo>
                      <a:pt x="46132" y="125567"/>
                      <a:pt x="30163" y="118952"/>
                      <a:pt x="18389" y="107178"/>
                    </a:cubicBezTo>
                    <a:cubicBezTo>
                      <a:pt x="6615" y="95404"/>
                      <a:pt x="0" y="79435"/>
                      <a:pt x="0" y="62783"/>
                    </a:cubicBezTo>
                    <a:lnTo>
                      <a:pt x="0" y="62783"/>
                    </a:lnTo>
                    <a:cubicBezTo>
                      <a:pt x="0" y="46132"/>
                      <a:pt x="6615" y="30163"/>
                      <a:pt x="18389" y="18389"/>
                    </a:cubicBezTo>
                    <a:cubicBezTo>
                      <a:pt x="30163" y="6615"/>
                      <a:pt x="46132" y="0"/>
                      <a:pt x="62783" y="0"/>
                    </a:cubicBezTo>
                    <a:close/>
                  </a:path>
                </a:pathLst>
              </a:custGeom>
              <a:solidFill>
                <a:srgbClr val="000000">
                  <a:alpha val="0"/>
                </a:srgbClr>
              </a:solidFill>
              <a:ln w="9525" cap="rnd">
                <a:solidFill>
                  <a:srgbClr val="ECF5FB"/>
                </a:solidFill>
                <a:prstDash val="solid"/>
                <a:round/>
              </a:ln>
            </p:spPr>
          </p:sp>
          <p:sp>
            <p:nvSpPr>
              <p:cNvPr name="TextBox 14" id="14"/>
              <p:cNvSpPr txBox="true"/>
              <p:nvPr/>
            </p:nvSpPr>
            <p:spPr>
              <a:xfrm>
                <a:off x="0" y="28575"/>
                <a:ext cx="431391" cy="96992"/>
              </a:xfrm>
              <a:prstGeom prst="rect">
                <a:avLst/>
              </a:prstGeom>
            </p:spPr>
            <p:txBody>
              <a:bodyPr anchor="ctr" rtlCol="false" tIns="50800" lIns="50800" bIns="50800" rIns="50800"/>
              <a:lstStyle/>
              <a:p>
                <a:pPr algn="ctr">
                  <a:lnSpc>
                    <a:spcPts val="1704"/>
                  </a:lnSpc>
                </a:pPr>
              </a:p>
            </p:txBody>
          </p:sp>
        </p:grpSp>
        <p:sp>
          <p:nvSpPr>
            <p:cNvPr name="TextBox 15" id="15"/>
            <p:cNvSpPr txBox="true"/>
            <p:nvPr/>
          </p:nvSpPr>
          <p:spPr>
            <a:xfrm rot="0">
              <a:off x="424654" y="100671"/>
              <a:ext cx="1334610" cy="396240"/>
            </a:xfrm>
            <a:prstGeom prst="rect">
              <a:avLst/>
            </a:prstGeom>
          </p:spPr>
          <p:txBody>
            <a:bodyPr anchor="t" rtlCol="false" tIns="0" lIns="0" bIns="0" rIns="0">
              <a:spAutoFit/>
            </a:bodyPr>
            <a:lstStyle/>
            <a:p>
              <a:pPr algn="ctr">
                <a:lnSpc>
                  <a:spcPts val="2520"/>
                </a:lnSpc>
                <a:spcBef>
                  <a:spcPct val="0"/>
                </a:spcBef>
              </a:pPr>
              <a:r>
                <a:rPr lang="en-US" b="true" sz="1800">
                  <a:solidFill>
                    <a:srgbClr val="ECF5FB"/>
                  </a:solidFill>
                  <a:latin typeface="Inter Bold"/>
                  <a:ea typeface="Inter Bold"/>
                  <a:cs typeface="Inter Bold"/>
                  <a:sym typeface="Inter Bold"/>
                </a:rPr>
                <a:t>Page 7</a:t>
              </a:r>
            </a:p>
          </p:txBody>
        </p:sp>
      </p:grpSp>
      <p:sp>
        <p:nvSpPr>
          <p:cNvPr name="TextBox 16" id="16"/>
          <p:cNvSpPr txBox="true"/>
          <p:nvPr/>
        </p:nvSpPr>
        <p:spPr>
          <a:xfrm rot="0">
            <a:off x="839638" y="2355655"/>
            <a:ext cx="7366516" cy="673609"/>
          </a:xfrm>
          <a:prstGeom prst="rect">
            <a:avLst/>
          </a:prstGeom>
        </p:spPr>
        <p:txBody>
          <a:bodyPr anchor="t" rtlCol="false" tIns="0" lIns="0" bIns="0" rIns="0">
            <a:spAutoFit/>
          </a:bodyPr>
          <a:lstStyle/>
          <a:p>
            <a:pPr algn="l">
              <a:lnSpc>
                <a:spcPts val="5076"/>
              </a:lnSpc>
            </a:pPr>
            <a:r>
              <a:rPr lang="en-US" sz="5400" b="true">
                <a:solidFill>
                  <a:srgbClr val="077FFC"/>
                </a:solidFill>
                <a:latin typeface="Inter Bold"/>
                <a:ea typeface="Inter Bold"/>
                <a:cs typeface="Inter Bold"/>
                <a:sym typeface="Inter Bold"/>
              </a:rPr>
              <a:t>RECOMMENDATIONS</a:t>
            </a:r>
          </a:p>
        </p:txBody>
      </p:sp>
      <p:sp>
        <p:nvSpPr>
          <p:cNvPr name="Freeform 17" id="17"/>
          <p:cNvSpPr/>
          <p:nvPr/>
        </p:nvSpPr>
        <p:spPr>
          <a:xfrm flipH="false" flipV="false" rot="0">
            <a:off x="839638" y="687318"/>
            <a:ext cx="2718212" cy="817507"/>
          </a:xfrm>
          <a:custGeom>
            <a:avLst/>
            <a:gdLst/>
            <a:ahLst/>
            <a:cxnLst/>
            <a:rect r="r" b="b" t="t" l="l"/>
            <a:pathLst>
              <a:path h="817507" w="2718212">
                <a:moveTo>
                  <a:pt x="0" y="0"/>
                </a:moveTo>
                <a:lnTo>
                  <a:pt x="2718212" y="0"/>
                </a:lnTo>
                <a:lnTo>
                  <a:pt x="2718212" y="817507"/>
                </a:lnTo>
                <a:lnTo>
                  <a:pt x="0" y="817507"/>
                </a:lnTo>
                <a:lnTo>
                  <a:pt x="0" y="0"/>
                </a:lnTo>
                <a:close/>
              </a:path>
            </a:pathLst>
          </a:custGeom>
          <a:blipFill>
            <a:blip r:embed="rId6"/>
            <a:stretch>
              <a:fillRect l="0" t="0" r="0" b="0"/>
            </a:stretch>
          </a:blipFill>
        </p:spPr>
      </p:sp>
      <p:sp>
        <p:nvSpPr>
          <p:cNvPr name="TextBox 18" id="18"/>
          <p:cNvSpPr txBox="true"/>
          <p:nvPr/>
        </p:nvSpPr>
        <p:spPr>
          <a:xfrm rot="0">
            <a:off x="7160861" y="3959119"/>
            <a:ext cx="10098439" cy="5626100"/>
          </a:xfrm>
          <a:prstGeom prst="rect">
            <a:avLst/>
          </a:prstGeom>
        </p:spPr>
        <p:txBody>
          <a:bodyPr anchor="t" rtlCol="false" tIns="0" lIns="0" bIns="0" rIns="0">
            <a:spAutoFit/>
          </a:bodyPr>
          <a:lstStyle/>
          <a:p>
            <a:pPr algn="just">
              <a:lnSpc>
                <a:spcPts val="2799"/>
              </a:lnSpc>
            </a:pPr>
            <a:r>
              <a:rPr lang="en-US" sz="1999" b="true">
                <a:solidFill>
                  <a:srgbClr val="ECF5FB"/>
                </a:solidFill>
                <a:latin typeface="Inter Bold"/>
                <a:ea typeface="Inter Bold"/>
                <a:cs typeface="Inter Bold"/>
                <a:sym typeface="Inter Bold"/>
              </a:rPr>
              <a:t>Leverage Peak Activity Hours:</a:t>
            </a:r>
          </a:p>
          <a:p>
            <a:pPr algn="just" marL="431799" indent="-215899" lvl="1">
              <a:lnSpc>
                <a:spcPts val="2799"/>
              </a:lnSpc>
              <a:buFont typeface="Arial"/>
              <a:buChar char="•"/>
            </a:pPr>
            <a:r>
              <a:rPr lang="en-US" b="true" sz="1999">
                <a:solidFill>
                  <a:srgbClr val="ECF5FB"/>
                </a:solidFill>
                <a:latin typeface="Inter Bold"/>
                <a:ea typeface="Inter Bold"/>
                <a:cs typeface="Inter Bold"/>
                <a:sym typeface="Inter Bold"/>
              </a:rPr>
              <a:t>Schedule targeted notifications, reminders, and promotions during 12 PM–2 PM and 5 PM–7 PM, when users are most active. These time slots can also be used to prompt users to engage with specific features like guided workouts or hydration tracking.</a:t>
            </a:r>
          </a:p>
          <a:p>
            <a:pPr algn="just">
              <a:lnSpc>
                <a:spcPts val="2799"/>
              </a:lnSpc>
            </a:pPr>
          </a:p>
          <a:p>
            <a:pPr algn="just">
              <a:lnSpc>
                <a:spcPts val="2799"/>
              </a:lnSpc>
            </a:pPr>
            <a:r>
              <a:rPr lang="en-US" sz="1999" b="true">
                <a:solidFill>
                  <a:srgbClr val="ECF5FB"/>
                </a:solidFill>
                <a:latin typeface="Inter Bold"/>
                <a:ea typeface="Inter Bold"/>
                <a:cs typeface="Inter Bold"/>
                <a:sym typeface="Inter Bold"/>
              </a:rPr>
              <a:t>Optimize Campaign Timing by Day:</a:t>
            </a:r>
          </a:p>
          <a:p>
            <a:pPr algn="just" marL="431799" indent="-215899" lvl="1">
              <a:lnSpc>
                <a:spcPts val="2799"/>
              </a:lnSpc>
              <a:buFont typeface="Arial"/>
              <a:buChar char="•"/>
            </a:pPr>
            <a:r>
              <a:rPr lang="en-US" b="true" sz="1999">
                <a:solidFill>
                  <a:srgbClr val="ECF5FB"/>
                </a:solidFill>
                <a:latin typeface="Inter Bold"/>
                <a:ea typeface="Inter Bold"/>
                <a:cs typeface="Inter Bold"/>
                <a:sym typeface="Inter Bold"/>
              </a:rPr>
              <a:t>Plan marketing campaigns and product updates for Tuesdays and Saturdays, as these days exhibit the highest activity levels. For instance, run special offers or new content releases on these peak days.</a:t>
            </a:r>
          </a:p>
          <a:p>
            <a:pPr algn="just">
              <a:lnSpc>
                <a:spcPts val="2799"/>
              </a:lnSpc>
            </a:pPr>
          </a:p>
          <a:p>
            <a:pPr algn="just">
              <a:lnSpc>
                <a:spcPts val="2799"/>
              </a:lnSpc>
            </a:pPr>
            <a:r>
              <a:rPr lang="en-US" sz="1999" b="true">
                <a:solidFill>
                  <a:srgbClr val="ECF5FB"/>
                </a:solidFill>
                <a:latin typeface="Inter Bold"/>
                <a:ea typeface="Inter Bold"/>
                <a:cs typeface="Inter Bold"/>
                <a:sym typeface="Inter Bold"/>
              </a:rPr>
              <a:t>Promote Sleep Health and Recovery:</a:t>
            </a:r>
          </a:p>
          <a:p>
            <a:pPr algn="just" marL="431799" indent="-215899" lvl="1">
              <a:lnSpc>
                <a:spcPts val="2799"/>
              </a:lnSpc>
              <a:buFont typeface="Arial"/>
              <a:buChar char="•"/>
            </a:pPr>
            <a:r>
              <a:rPr lang="en-US" b="true" sz="1999">
                <a:solidFill>
                  <a:srgbClr val="ECF5FB"/>
                </a:solidFill>
                <a:latin typeface="Inter Bold"/>
                <a:ea typeface="Inter Bold"/>
                <a:cs typeface="Inter Bold"/>
                <a:sym typeface="Inter Bold"/>
              </a:rPr>
              <a:t>Highlight the importance of consistent sleep schedules through app notifications and educational content.</a:t>
            </a:r>
          </a:p>
          <a:p>
            <a:pPr algn="just" marL="431799" indent="-215899" lvl="1">
              <a:lnSpc>
                <a:spcPts val="2799"/>
              </a:lnSpc>
              <a:buFont typeface="Arial"/>
              <a:buChar char="•"/>
            </a:pPr>
            <a:r>
              <a:rPr lang="en-US" b="true" sz="1999">
                <a:solidFill>
                  <a:srgbClr val="ECF5FB"/>
                </a:solidFill>
                <a:latin typeface="Inter Bold"/>
                <a:ea typeface="Inter Bold"/>
                <a:cs typeface="Inter Bold"/>
                <a:sym typeface="Inter Bold"/>
              </a:rPr>
              <a:t>Introduce features that track weekend sleep recovery and encourage better weekday sleep hygiene.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7224D"/>
        </a:solidFill>
      </p:bgPr>
    </p:bg>
    <p:spTree>
      <p:nvGrpSpPr>
        <p:cNvPr id="1" name=""/>
        <p:cNvGrpSpPr/>
        <p:nvPr/>
      </p:nvGrpSpPr>
      <p:grpSpPr>
        <a:xfrm>
          <a:off x="0" y="0"/>
          <a:ext cx="0" cy="0"/>
          <a:chOff x="0" y="0"/>
          <a:chExt cx="0" cy="0"/>
        </a:xfrm>
      </p:grpSpPr>
      <p:grpSp>
        <p:nvGrpSpPr>
          <p:cNvPr name="Group 2" id="2"/>
          <p:cNvGrpSpPr/>
          <p:nvPr/>
        </p:nvGrpSpPr>
        <p:grpSpPr>
          <a:xfrm rot="0">
            <a:off x="839638" y="5066357"/>
            <a:ext cx="5041100" cy="3666562"/>
            <a:chOff x="0" y="0"/>
            <a:chExt cx="1946261" cy="1415581"/>
          </a:xfrm>
        </p:grpSpPr>
        <p:sp>
          <p:nvSpPr>
            <p:cNvPr name="Freeform 3" id="3"/>
            <p:cNvSpPr/>
            <p:nvPr/>
          </p:nvSpPr>
          <p:spPr>
            <a:xfrm flipH="false" flipV="false" rot="0">
              <a:off x="0" y="0"/>
              <a:ext cx="1946261" cy="1415581"/>
            </a:xfrm>
            <a:custGeom>
              <a:avLst/>
              <a:gdLst/>
              <a:ahLst/>
              <a:cxnLst/>
              <a:rect r="r" b="b" t="t" l="l"/>
              <a:pathLst>
                <a:path h="1415581" w="1946261">
                  <a:moveTo>
                    <a:pt x="0" y="0"/>
                  </a:moveTo>
                  <a:lnTo>
                    <a:pt x="1946261" y="0"/>
                  </a:lnTo>
                  <a:lnTo>
                    <a:pt x="1946261" y="1415581"/>
                  </a:lnTo>
                  <a:lnTo>
                    <a:pt x="0" y="1415581"/>
                  </a:lnTo>
                  <a:close/>
                </a:path>
              </a:pathLst>
            </a:custGeom>
            <a:blipFill>
              <a:blip r:embed="rId2"/>
              <a:stretch>
                <a:fillRect l="-10359" t="0" r="-10359" b="0"/>
              </a:stretch>
            </a:blipFill>
          </p:spPr>
        </p:sp>
      </p:grpSp>
      <p:grpSp>
        <p:nvGrpSpPr>
          <p:cNvPr name="Group 4" id="4"/>
          <p:cNvGrpSpPr/>
          <p:nvPr/>
        </p:nvGrpSpPr>
        <p:grpSpPr>
          <a:xfrm rot="0">
            <a:off x="9711844" y="1676073"/>
            <a:ext cx="7289460" cy="1353191"/>
            <a:chOff x="0" y="0"/>
            <a:chExt cx="3758849" cy="697780"/>
          </a:xfrm>
        </p:grpSpPr>
        <p:sp>
          <p:nvSpPr>
            <p:cNvPr name="Freeform 5" id="5"/>
            <p:cNvSpPr/>
            <p:nvPr/>
          </p:nvSpPr>
          <p:spPr>
            <a:xfrm flipH="false" flipV="false" rot="0">
              <a:off x="0" y="0"/>
              <a:ext cx="3758848" cy="697780"/>
            </a:xfrm>
            <a:custGeom>
              <a:avLst/>
              <a:gdLst/>
              <a:ahLst/>
              <a:cxnLst/>
              <a:rect r="r" b="b" t="t" l="l"/>
              <a:pathLst>
                <a:path h="697780" w="3758848">
                  <a:moveTo>
                    <a:pt x="0" y="0"/>
                  </a:moveTo>
                  <a:lnTo>
                    <a:pt x="3758848" y="0"/>
                  </a:lnTo>
                  <a:lnTo>
                    <a:pt x="3758848" y="697780"/>
                  </a:lnTo>
                  <a:lnTo>
                    <a:pt x="0" y="697780"/>
                  </a:lnTo>
                  <a:close/>
                </a:path>
              </a:pathLst>
            </a:custGeom>
            <a:blipFill>
              <a:blip r:embed="rId3"/>
              <a:stretch>
                <a:fillRect l="0" t="-129450" r="0" b="-129450"/>
              </a:stretch>
            </a:blipFill>
          </p:spPr>
        </p:sp>
      </p:grpSp>
      <p:grpSp>
        <p:nvGrpSpPr>
          <p:cNvPr name="Group 6" id="6"/>
          <p:cNvGrpSpPr/>
          <p:nvPr/>
        </p:nvGrpSpPr>
        <p:grpSpPr>
          <a:xfrm rot="0">
            <a:off x="16220609" y="9585220"/>
            <a:ext cx="1038691" cy="476836"/>
            <a:chOff x="0" y="0"/>
            <a:chExt cx="1384921" cy="635782"/>
          </a:xfrm>
        </p:grpSpPr>
        <p:grpSp>
          <p:nvGrpSpPr>
            <p:cNvPr name="Group 7" id="7"/>
            <p:cNvGrpSpPr/>
            <p:nvPr/>
          </p:nvGrpSpPr>
          <p:grpSpPr>
            <a:xfrm rot="0">
              <a:off x="0" y="0"/>
              <a:ext cx="1384921" cy="635782"/>
              <a:chOff x="0" y="0"/>
              <a:chExt cx="273565" cy="125587"/>
            </a:xfrm>
          </p:grpSpPr>
          <p:sp>
            <p:nvSpPr>
              <p:cNvPr name="Freeform 8" id="8"/>
              <p:cNvSpPr/>
              <p:nvPr/>
            </p:nvSpPr>
            <p:spPr>
              <a:xfrm flipH="false" flipV="false" rot="0">
                <a:off x="0" y="0"/>
                <a:ext cx="273565" cy="125587"/>
              </a:xfrm>
              <a:custGeom>
                <a:avLst/>
                <a:gdLst/>
                <a:ahLst/>
                <a:cxnLst/>
                <a:rect r="r" b="b" t="t" l="l"/>
                <a:pathLst>
                  <a:path h="125587" w="273565">
                    <a:moveTo>
                      <a:pt x="62793" y="0"/>
                    </a:moveTo>
                    <a:lnTo>
                      <a:pt x="210771" y="0"/>
                    </a:lnTo>
                    <a:cubicBezTo>
                      <a:pt x="245451" y="0"/>
                      <a:pt x="273565" y="28113"/>
                      <a:pt x="273565" y="62793"/>
                    </a:cubicBezTo>
                    <a:lnTo>
                      <a:pt x="273565" y="62793"/>
                    </a:lnTo>
                    <a:cubicBezTo>
                      <a:pt x="273565" y="79447"/>
                      <a:pt x="266949" y="95419"/>
                      <a:pt x="255173" y="107195"/>
                    </a:cubicBezTo>
                    <a:cubicBezTo>
                      <a:pt x="243397" y="118971"/>
                      <a:pt x="227425" y="125587"/>
                      <a:pt x="210771"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9" id="9"/>
              <p:cNvSpPr txBox="true"/>
              <p:nvPr/>
            </p:nvSpPr>
            <p:spPr>
              <a:xfrm>
                <a:off x="0" y="28575"/>
                <a:ext cx="273565" cy="97012"/>
              </a:xfrm>
              <a:prstGeom prst="rect">
                <a:avLst/>
              </a:prstGeom>
            </p:spPr>
            <p:txBody>
              <a:bodyPr anchor="ctr" rtlCol="false" tIns="50800" lIns="50800" bIns="50800" rIns="50800"/>
              <a:lstStyle/>
              <a:p>
                <a:pPr algn="ctr">
                  <a:lnSpc>
                    <a:spcPts val="1704"/>
                  </a:lnSpc>
                </a:pPr>
              </a:p>
            </p:txBody>
          </p:sp>
        </p:grpSp>
        <p:sp>
          <p:nvSpPr>
            <p:cNvPr name="Freeform 10" id="10"/>
            <p:cNvSpPr/>
            <p:nvPr/>
          </p:nvSpPr>
          <p:spPr>
            <a:xfrm flipH="false" flipV="false" rot="5400000">
              <a:off x="580952" y="-30575"/>
              <a:ext cx="223018" cy="696931"/>
            </a:xfrm>
            <a:custGeom>
              <a:avLst/>
              <a:gdLst/>
              <a:ahLst/>
              <a:cxnLst/>
              <a:rect r="r" b="b" t="t" l="l"/>
              <a:pathLst>
                <a:path h="696931" w="223018">
                  <a:moveTo>
                    <a:pt x="0" y="0"/>
                  </a:moveTo>
                  <a:lnTo>
                    <a:pt x="223018" y="0"/>
                  </a:lnTo>
                  <a:lnTo>
                    <a:pt x="223018" y="696931"/>
                  </a:lnTo>
                  <a:lnTo>
                    <a:pt x="0" y="696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15621362" y="619235"/>
            <a:ext cx="1637938" cy="476836"/>
            <a:chOff x="0" y="0"/>
            <a:chExt cx="2183917" cy="635782"/>
          </a:xfrm>
        </p:grpSpPr>
        <p:grpSp>
          <p:nvGrpSpPr>
            <p:cNvPr name="Group 12" id="12"/>
            <p:cNvGrpSpPr/>
            <p:nvPr/>
          </p:nvGrpSpPr>
          <p:grpSpPr>
            <a:xfrm rot="0">
              <a:off x="0" y="0"/>
              <a:ext cx="2183917" cy="635782"/>
              <a:chOff x="0" y="0"/>
              <a:chExt cx="431391" cy="125587"/>
            </a:xfrm>
          </p:grpSpPr>
          <p:sp>
            <p:nvSpPr>
              <p:cNvPr name="Freeform 13" id="13"/>
              <p:cNvSpPr/>
              <p:nvPr/>
            </p:nvSpPr>
            <p:spPr>
              <a:xfrm flipH="false" flipV="false" rot="0">
                <a:off x="0" y="0"/>
                <a:ext cx="431391" cy="125587"/>
              </a:xfrm>
              <a:custGeom>
                <a:avLst/>
                <a:gdLst/>
                <a:ahLst/>
                <a:cxnLst/>
                <a:rect r="r" b="b" t="t" l="l"/>
                <a:pathLst>
                  <a:path h="125587" w="431391">
                    <a:moveTo>
                      <a:pt x="62793" y="0"/>
                    </a:moveTo>
                    <a:lnTo>
                      <a:pt x="368598" y="0"/>
                    </a:lnTo>
                    <a:cubicBezTo>
                      <a:pt x="385252" y="0"/>
                      <a:pt x="401223" y="6616"/>
                      <a:pt x="412999" y="18392"/>
                    </a:cubicBezTo>
                    <a:cubicBezTo>
                      <a:pt x="424775" y="30168"/>
                      <a:pt x="431391" y="46139"/>
                      <a:pt x="431391" y="62793"/>
                    </a:cubicBezTo>
                    <a:lnTo>
                      <a:pt x="431391" y="62793"/>
                    </a:lnTo>
                    <a:cubicBezTo>
                      <a:pt x="431391" y="97473"/>
                      <a:pt x="403278" y="125587"/>
                      <a:pt x="368598"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14" id="14"/>
              <p:cNvSpPr txBox="true"/>
              <p:nvPr/>
            </p:nvSpPr>
            <p:spPr>
              <a:xfrm>
                <a:off x="0" y="28575"/>
                <a:ext cx="431391" cy="97012"/>
              </a:xfrm>
              <a:prstGeom prst="rect">
                <a:avLst/>
              </a:prstGeom>
            </p:spPr>
            <p:txBody>
              <a:bodyPr anchor="ctr" rtlCol="false" tIns="50800" lIns="50800" bIns="50800" rIns="50800"/>
              <a:lstStyle/>
              <a:p>
                <a:pPr algn="ctr">
                  <a:lnSpc>
                    <a:spcPts val="1704"/>
                  </a:lnSpc>
                </a:pPr>
              </a:p>
            </p:txBody>
          </p:sp>
        </p:grpSp>
        <p:sp>
          <p:nvSpPr>
            <p:cNvPr name="TextBox 15" id="15"/>
            <p:cNvSpPr txBox="true"/>
            <p:nvPr/>
          </p:nvSpPr>
          <p:spPr>
            <a:xfrm rot="0">
              <a:off x="424654" y="100671"/>
              <a:ext cx="1334610" cy="396339"/>
            </a:xfrm>
            <a:prstGeom prst="rect">
              <a:avLst/>
            </a:prstGeom>
          </p:spPr>
          <p:txBody>
            <a:bodyPr anchor="t" rtlCol="false" tIns="0" lIns="0" bIns="0" rIns="0">
              <a:spAutoFit/>
            </a:bodyPr>
            <a:lstStyle/>
            <a:p>
              <a:pPr algn="ctr">
                <a:lnSpc>
                  <a:spcPts val="2520"/>
                </a:lnSpc>
                <a:spcBef>
                  <a:spcPct val="0"/>
                </a:spcBef>
              </a:pPr>
              <a:r>
                <a:rPr lang="en-US" b="true" sz="1800">
                  <a:solidFill>
                    <a:srgbClr val="ECF5FB"/>
                  </a:solidFill>
                  <a:latin typeface="Inter Bold"/>
                  <a:ea typeface="Inter Bold"/>
                  <a:cs typeface="Inter Bold"/>
                  <a:sym typeface="Inter Bold"/>
                </a:rPr>
                <a:t>Page 8</a:t>
              </a:r>
            </a:p>
          </p:txBody>
        </p:sp>
      </p:grpSp>
      <p:sp>
        <p:nvSpPr>
          <p:cNvPr name="TextBox 16" id="16"/>
          <p:cNvSpPr txBox="true"/>
          <p:nvPr/>
        </p:nvSpPr>
        <p:spPr>
          <a:xfrm rot="0">
            <a:off x="839638" y="2355655"/>
            <a:ext cx="7366516" cy="673609"/>
          </a:xfrm>
          <a:prstGeom prst="rect">
            <a:avLst/>
          </a:prstGeom>
        </p:spPr>
        <p:txBody>
          <a:bodyPr anchor="t" rtlCol="false" tIns="0" lIns="0" bIns="0" rIns="0">
            <a:spAutoFit/>
          </a:bodyPr>
          <a:lstStyle/>
          <a:p>
            <a:pPr algn="l">
              <a:lnSpc>
                <a:spcPts val="5076"/>
              </a:lnSpc>
            </a:pPr>
            <a:r>
              <a:rPr lang="en-US" sz="5400" b="true">
                <a:solidFill>
                  <a:srgbClr val="077FFC"/>
                </a:solidFill>
                <a:latin typeface="Inter Bold"/>
                <a:ea typeface="Inter Bold"/>
                <a:cs typeface="Inter Bold"/>
                <a:sym typeface="Inter Bold"/>
              </a:rPr>
              <a:t>RECOMMENDATIONS</a:t>
            </a:r>
          </a:p>
        </p:txBody>
      </p:sp>
      <p:sp>
        <p:nvSpPr>
          <p:cNvPr name="Freeform 17" id="17"/>
          <p:cNvSpPr/>
          <p:nvPr/>
        </p:nvSpPr>
        <p:spPr>
          <a:xfrm flipH="false" flipV="false" rot="0">
            <a:off x="839638" y="687318"/>
            <a:ext cx="2718212" cy="817507"/>
          </a:xfrm>
          <a:custGeom>
            <a:avLst/>
            <a:gdLst/>
            <a:ahLst/>
            <a:cxnLst/>
            <a:rect r="r" b="b" t="t" l="l"/>
            <a:pathLst>
              <a:path h="817507" w="2718212">
                <a:moveTo>
                  <a:pt x="0" y="0"/>
                </a:moveTo>
                <a:lnTo>
                  <a:pt x="2718212" y="0"/>
                </a:lnTo>
                <a:lnTo>
                  <a:pt x="2718212" y="817507"/>
                </a:lnTo>
                <a:lnTo>
                  <a:pt x="0" y="817507"/>
                </a:lnTo>
                <a:lnTo>
                  <a:pt x="0" y="0"/>
                </a:lnTo>
                <a:close/>
              </a:path>
            </a:pathLst>
          </a:custGeom>
          <a:blipFill>
            <a:blip r:embed="rId6"/>
            <a:stretch>
              <a:fillRect l="0" t="0" r="0" b="0"/>
            </a:stretch>
          </a:blipFill>
        </p:spPr>
      </p:sp>
      <p:sp>
        <p:nvSpPr>
          <p:cNvPr name="TextBox 18" id="18"/>
          <p:cNvSpPr txBox="true"/>
          <p:nvPr/>
        </p:nvSpPr>
        <p:spPr>
          <a:xfrm rot="0">
            <a:off x="7160861" y="4067538"/>
            <a:ext cx="10098439" cy="5626100"/>
          </a:xfrm>
          <a:prstGeom prst="rect">
            <a:avLst/>
          </a:prstGeom>
        </p:spPr>
        <p:txBody>
          <a:bodyPr anchor="t" rtlCol="false" tIns="0" lIns="0" bIns="0" rIns="0">
            <a:spAutoFit/>
          </a:bodyPr>
          <a:lstStyle/>
          <a:p>
            <a:pPr algn="just">
              <a:lnSpc>
                <a:spcPts val="2799"/>
              </a:lnSpc>
            </a:pPr>
            <a:r>
              <a:rPr lang="en-US" sz="1999" b="true">
                <a:solidFill>
                  <a:srgbClr val="ECF5FB"/>
                </a:solidFill>
                <a:latin typeface="Inter Bold"/>
                <a:ea typeface="Inter Bold"/>
                <a:cs typeface="Inter Bold"/>
                <a:sym typeface="Inter Bold"/>
              </a:rPr>
              <a:t>Enhance Features for Highly Active Users:</a:t>
            </a:r>
          </a:p>
          <a:p>
            <a:pPr algn="just" marL="431799" indent="-215899" lvl="1">
              <a:lnSpc>
                <a:spcPts val="2799"/>
              </a:lnSpc>
              <a:buFont typeface="Arial"/>
              <a:buChar char="•"/>
            </a:pPr>
            <a:r>
              <a:rPr lang="en-US" b="true" sz="1999">
                <a:solidFill>
                  <a:srgbClr val="ECF5FB"/>
                </a:solidFill>
                <a:latin typeface="Inter Bold"/>
                <a:ea typeface="Inter Bold"/>
                <a:cs typeface="Inter Bold"/>
                <a:sym typeface="Inter Bold"/>
              </a:rPr>
              <a:t>Implement progress tracking, gamification, and milestone rewards to keep highly active users engaged.</a:t>
            </a:r>
          </a:p>
          <a:p>
            <a:pPr algn="just" marL="431799" indent="-215899" lvl="1">
              <a:lnSpc>
                <a:spcPts val="2799"/>
              </a:lnSpc>
              <a:buFont typeface="Arial"/>
              <a:buChar char="•"/>
            </a:pPr>
            <a:r>
              <a:rPr lang="en-US" b="true" sz="1999">
                <a:solidFill>
                  <a:srgbClr val="ECF5FB"/>
                </a:solidFill>
                <a:latin typeface="Inter Bold"/>
                <a:ea typeface="Inter Bold"/>
                <a:cs typeface="Inter Bold"/>
                <a:sym typeface="Inter Bold"/>
              </a:rPr>
              <a:t>Offer advanced analytics and personalized goals to maintain motivation for this segment.</a:t>
            </a:r>
          </a:p>
          <a:p>
            <a:pPr algn="just">
              <a:lnSpc>
                <a:spcPts val="2799"/>
              </a:lnSpc>
            </a:pPr>
          </a:p>
          <a:p>
            <a:pPr algn="just">
              <a:lnSpc>
                <a:spcPts val="2799"/>
              </a:lnSpc>
            </a:pPr>
            <a:r>
              <a:rPr lang="en-US" sz="1999" b="true">
                <a:solidFill>
                  <a:srgbClr val="ECF5FB"/>
                </a:solidFill>
                <a:latin typeface="Inter Bold"/>
                <a:ea typeface="Inter Bold"/>
                <a:cs typeface="Inter Bold"/>
                <a:sym typeface="Inter Bold"/>
              </a:rPr>
              <a:t>Engage Less Active Users:</a:t>
            </a:r>
          </a:p>
          <a:p>
            <a:pPr algn="just" marL="431799" indent="-215899" lvl="1">
              <a:lnSpc>
                <a:spcPts val="2799"/>
              </a:lnSpc>
              <a:buFont typeface="Arial"/>
              <a:buChar char="•"/>
            </a:pPr>
            <a:r>
              <a:rPr lang="en-US" b="true" sz="1999">
                <a:solidFill>
                  <a:srgbClr val="ECF5FB"/>
                </a:solidFill>
                <a:latin typeface="Inter Bold"/>
                <a:ea typeface="Inter Bold"/>
                <a:cs typeface="Inter Bold"/>
                <a:sym typeface="Inter Bold"/>
              </a:rPr>
              <a:t>D</a:t>
            </a:r>
            <a:r>
              <a:rPr lang="en-US" b="true" sz="1999">
                <a:solidFill>
                  <a:srgbClr val="ECF5FB"/>
                </a:solidFill>
                <a:latin typeface="Inter Bold"/>
                <a:ea typeface="Inter Bold"/>
                <a:cs typeface="Inter Bold"/>
                <a:sym typeface="Inter Bold"/>
              </a:rPr>
              <a:t>esign personalized, beginner-level fitness challenges to encourage movement.</a:t>
            </a:r>
          </a:p>
          <a:p>
            <a:pPr algn="just" marL="431799" indent="-215899" lvl="1">
              <a:lnSpc>
                <a:spcPts val="2799"/>
              </a:lnSpc>
              <a:buFont typeface="Arial"/>
              <a:buChar char="•"/>
            </a:pPr>
            <a:r>
              <a:rPr lang="en-US" b="true" sz="1999">
                <a:solidFill>
                  <a:srgbClr val="ECF5FB"/>
                </a:solidFill>
                <a:latin typeface="Inter Bold"/>
                <a:ea typeface="Inter Bold"/>
                <a:cs typeface="Inter Bold"/>
                <a:sym typeface="Inter Bold"/>
              </a:rPr>
              <a:t>Add features that suggest light-intensity activities and progress tracking to motivate less active users gradually.</a:t>
            </a:r>
          </a:p>
          <a:p>
            <a:pPr algn="just">
              <a:lnSpc>
                <a:spcPts val="2799"/>
              </a:lnSpc>
            </a:pPr>
          </a:p>
          <a:p>
            <a:pPr algn="just">
              <a:lnSpc>
                <a:spcPts val="2799"/>
              </a:lnSpc>
            </a:pPr>
            <a:r>
              <a:rPr lang="en-US" sz="1999" b="true">
                <a:solidFill>
                  <a:srgbClr val="ECF5FB"/>
                </a:solidFill>
                <a:latin typeface="Inter Bold"/>
                <a:ea typeface="Inter Bold"/>
                <a:cs typeface="Inter Bold"/>
                <a:sym typeface="Inter Bold"/>
              </a:rPr>
              <a:t>Expand </a:t>
            </a:r>
            <a:r>
              <a:rPr lang="en-US" sz="1999" b="true">
                <a:solidFill>
                  <a:srgbClr val="ECF5FB"/>
                </a:solidFill>
                <a:latin typeface="Inter Bold"/>
                <a:ea typeface="Inter Bold"/>
                <a:cs typeface="Inter Bold"/>
                <a:sym typeface="Inter Bold"/>
              </a:rPr>
              <a:t>Product Marketing:</a:t>
            </a:r>
          </a:p>
          <a:p>
            <a:pPr algn="just" marL="431799" indent="-215899" lvl="1">
              <a:lnSpc>
                <a:spcPts val="2799"/>
              </a:lnSpc>
              <a:buFont typeface="Arial"/>
              <a:buChar char="•"/>
            </a:pPr>
            <a:r>
              <a:rPr lang="en-US" b="true" sz="1999">
                <a:solidFill>
                  <a:srgbClr val="ECF5FB"/>
                </a:solidFill>
                <a:latin typeface="Inter Bold"/>
                <a:ea typeface="Inter Bold"/>
                <a:cs typeface="Inter Bold"/>
                <a:sym typeface="Inter Bold"/>
              </a:rPr>
              <a:t>Highlight how Bellabeat devices support increased activity and improved calorie burn, especially for less active users looking to adopt a healthier lifestyle.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224D"/>
        </a:solidFill>
      </p:bgPr>
    </p:bg>
    <p:spTree>
      <p:nvGrpSpPr>
        <p:cNvPr id="1" name=""/>
        <p:cNvGrpSpPr/>
        <p:nvPr/>
      </p:nvGrpSpPr>
      <p:grpSpPr>
        <a:xfrm>
          <a:off x="0" y="0"/>
          <a:ext cx="0" cy="0"/>
          <a:chOff x="0" y="0"/>
          <a:chExt cx="0" cy="0"/>
        </a:xfrm>
      </p:grpSpPr>
      <p:grpSp>
        <p:nvGrpSpPr>
          <p:cNvPr name="Group 2" id="2"/>
          <p:cNvGrpSpPr/>
          <p:nvPr/>
        </p:nvGrpSpPr>
        <p:grpSpPr>
          <a:xfrm rot="0">
            <a:off x="8929140" y="0"/>
            <a:ext cx="9358860" cy="10287000"/>
            <a:chOff x="0" y="0"/>
            <a:chExt cx="1918606" cy="2108878"/>
          </a:xfrm>
        </p:grpSpPr>
        <p:sp>
          <p:nvSpPr>
            <p:cNvPr name="Freeform 3" id="3"/>
            <p:cNvSpPr/>
            <p:nvPr/>
          </p:nvSpPr>
          <p:spPr>
            <a:xfrm flipH="false" flipV="false" rot="0">
              <a:off x="0" y="0"/>
              <a:ext cx="1918606" cy="2108878"/>
            </a:xfrm>
            <a:custGeom>
              <a:avLst/>
              <a:gdLst/>
              <a:ahLst/>
              <a:cxnLst/>
              <a:rect r="r" b="b" t="t" l="l"/>
              <a:pathLst>
                <a:path h="2108878" w="1918606">
                  <a:moveTo>
                    <a:pt x="0" y="0"/>
                  </a:moveTo>
                  <a:lnTo>
                    <a:pt x="1918606" y="0"/>
                  </a:lnTo>
                  <a:lnTo>
                    <a:pt x="1918606" y="2108878"/>
                  </a:lnTo>
                  <a:lnTo>
                    <a:pt x="0" y="2108878"/>
                  </a:lnTo>
                  <a:close/>
                </a:path>
              </a:pathLst>
            </a:custGeom>
            <a:blipFill>
              <a:blip r:embed="rId2"/>
              <a:stretch>
                <a:fillRect l="-32489" t="0" r="-32489" b="0"/>
              </a:stretch>
            </a:blipFill>
          </p:spPr>
        </p:sp>
      </p:grpSp>
      <p:grpSp>
        <p:nvGrpSpPr>
          <p:cNvPr name="Group 4" id="4"/>
          <p:cNvGrpSpPr/>
          <p:nvPr/>
        </p:nvGrpSpPr>
        <p:grpSpPr>
          <a:xfrm rot="0">
            <a:off x="15621362" y="1029103"/>
            <a:ext cx="1637938" cy="476836"/>
            <a:chOff x="0" y="0"/>
            <a:chExt cx="431391" cy="125587"/>
          </a:xfrm>
        </p:grpSpPr>
        <p:sp>
          <p:nvSpPr>
            <p:cNvPr name="Freeform 5" id="5"/>
            <p:cNvSpPr/>
            <p:nvPr/>
          </p:nvSpPr>
          <p:spPr>
            <a:xfrm flipH="false" flipV="false" rot="0">
              <a:off x="0" y="0"/>
              <a:ext cx="431391" cy="125587"/>
            </a:xfrm>
            <a:custGeom>
              <a:avLst/>
              <a:gdLst/>
              <a:ahLst/>
              <a:cxnLst/>
              <a:rect r="r" b="b" t="t" l="l"/>
              <a:pathLst>
                <a:path h="125587" w="431391">
                  <a:moveTo>
                    <a:pt x="62793" y="0"/>
                  </a:moveTo>
                  <a:lnTo>
                    <a:pt x="368598" y="0"/>
                  </a:lnTo>
                  <a:cubicBezTo>
                    <a:pt x="385252" y="0"/>
                    <a:pt x="401223" y="6616"/>
                    <a:pt x="412999" y="18392"/>
                  </a:cubicBezTo>
                  <a:cubicBezTo>
                    <a:pt x="424775" y="30168"/>
                    <a:pt x="431391" y="46139"/>
                    <a:pt x="431391" y="62793"/>
                  </a:cubicBezTo>
                  <a:lnTo>
                    <a:pt x="431391" y="62793"/>
                  </a:lnTo>
                  <a:cubicBezTo>
                    <a:pt x="431391" y="97473"/>
                    <a:pt x="403278" y="125587"/>
                    <a:pt x="368598"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6" id="6"/>
            <p:cNvSpPr txBox="true"/>
            <p:nvPr/>
          </p:nvSpPr>
          <p:spPr>
            <a:xfrm>
              <a:off x="0" y="28575"/>
              <a:ext cx="431391" cy="97012"/>
            </a:xfrm>
            <a:prstGeom prst="rect">
              <a:avLst/>
            </a:prstGeom>
          </p:spPr>
          <p:txBody>
            <a:bodyPr anchor="ctr" rtlCol="false" tIns="50800" lIns="50800" bIns="50800" rIns="50800"/>
            <a:lstStyle/>
            <a:p>
              <a:pPr algn="ctr">
                <a:lnSpc>
                  <a:spcPts val="1704"/>
                </a:lnSpc>
              </a:pPr>
            </a:p>
          </p:txBody>
        </p:sp>
      </p:grpSp>
      <p:grpSp>
        <p:nvGrpSpPr>
          <p:cNvPr name="Group 7" id="7"/>
          <p:cNvGrpSpPr/>
          <p:nvPr/>
        </p:nvGrpSpPr>
        <p:grpSpPr>
          <a:xfrm rot="0">
            <a:off x="0" y="3033914"/>
            <a:ext cx="10154547" cy="7253086"/>
            <a:chOff x="0" y="0"/>
            <a:chExt cx="2674449" cy="1910278"/>
          </a:xfrm>
        </p:grpSpPr>
        <p:sp>
          <p:nvSpPr>
            <p:cNvPr name="Freeform 8" id="8"/>
            <p:cNvSpPr/>
            <p:nvPr/>
          </p:nvSpPr>
          <p:spPr>
            <a:xfrm flipH="false" flipV="false" rot="0">
              <a:off x="0" y="0"/>
              <a:ext cx="2674449" cy="1910278"/>
            </a:xfrm>
            <a:custGeom>
              <a:avLst/>
              <a:gdLst/>
              <a:ahLst/>
              <a:cxnLst/>
              <a:rect r="r" b="b" t="t" l="l"/>
              <a:pathLst>
                <a:path h="1910278" w="2674449">
                  <a:moveTo>
                    <a:pt x="0" y="0"/>
                  </a:moveTo>
                  <a:lnTo>
                    <a:pt x="2674449" y="0"/>
                  </a:lnTo>
                  <a:lnTo>
                    <a:pt x="2674449" y="1910278"/>
                  </a:lnTo>
                  <a:lnTo>
                    <a:pt x="0" y="1910278"/>
                  </a:lnTo>
                  <a:close/>
                </a:path>
              </a:pathLst>
            </a:custGeom>
            <a:solidFill>
              <a:srgbClr val="077FFC"/>
            </a:solidFill>
          </p:spPr>
        </p:sp>
        <p:sp>
          <p:nvSpPr>
            <p:cNvPr name="TextBox 9" id="9"/>
            <p:cNvSpPr txBox="true"/>
            <p:nvPr/>
          </p:nvSpPr>
          <p:spPr>
            <a:xfrm>
              <a:off x="0" y="28575"/>
              <a:ext cx="2674449" cy="1881703"/>
            </a:xfrm>
            <a:prstGeom prst="rect">
              <a:avLst/>
            </a:prstGeom>
          </p:spPr>
          <p:txBody>
            <a:bodyPr anchor="ctr" rtlCol="false" tIns="50800" lIns="50800" bIns="50800" rIns="50800"/>
            <a:lstStyle/>
            <a:p>
              <a:pPr algn="ctr">
                <a:lnSpc>
                  <a:spcPts val="1704"/>
                </a:lnSpc>
              </a:pPr>
            </a:p>
          </p:txBody>
        </p:sp>
      </p:grpSp>
      <p:grpSp>
        <p:nvGrpSpPr>
          <p:cNvPr name="Group 10" id="10"/>
          <p:cNvGrpSpPr/>
          <p:nvPr/>
        </p:nvGrpSpPr>
        <p:grpSpPr>
          <a:xfrm rot="0">
            <a:off x="16220609" y="8781464"/>
            <a:ext cx="1038691" cy="476836"/>
            <a:chOff x="0" y="0"/>
            <a:chExt cx="273565" cy="125587"/>
          </a:xfrm>
        </p:grpSpPr>
        <p:sp>
          <p:nvSpPr>
            <p:cNvPr name="Freeform 11" id="11"/>
            <p:cNvSpPr/>
            <p:nvPr/>
          </p:nvSpPr>
          <p:spPr>
            <a:xfrm flipH="false" flipV="false" rot="0">
              <a:off x="0" y="0"/>
              <a:ext cx="273565" cy="125587"/>
            </a:xfrm>
            <a:custGeom>
              <a:avLst/>
              <a:gdLst/>
              <a:ahLst/>
              <a:cxnLst/>
              <a:rect r="r" b="b" t="t" l="l"/>
              <a:pathLst>
                <a:path h="125587" w="273565">
                  <a:moveTo>
                    <a:pt x="62793" y="0"/>
                  </a:moveTo>
                  <a:lnTo>
                    <a:pt x="210771" y="0"/>
                  </a:lnTo>
                  <a:cubicBezTo>
                    <a:pt x="245451" y="0"/>
                    <a:pt x="273565" y="28113"/>
                    <a:pt x="273565" y="62793"/>
                  </a:cubicBezTo>
                  <a:lnTo>
                    <a:pt x="273565" y="62793"/>
                  </a:lnTo>
                  <a:cubicBezTo>
                    <a:pt x="273565" y="79447"/>
                    <a:pt x="266949" y="95419"/>
                    <a:pt x="255173" y="107195"/>
                  </a:cubicBezTo>
                  <a:cubicBezTo>
                    <a:pt x="243397" y="118971"/>
                    <a:pt x="227425" y="125587"/>
                    <a:pt x="210771" y="125587"/>
                  </a:cubicBezTo>
                  <a:lnTo>
                    <a:pt x="62793" y="125587"/>
                  </a:lnTo>
                  <a:cubicBezTo>
                    <a:pt x="28113" y="125587"/>
                    <a:pt x="0" y="97473"/>
                    <a:pt x="0" y="62793"/>
                  </a:cubicBezTo>
                  <a:lnTo>
                    <a:pt x="0" y="62793"/>
                  </a:lnTo>
                  <a:cubicBezTo>
                    <a:pt x="0" y="28113"/>
                    <a:pt x="28113" y="0"/>
                    <a:pt x="62793" y="0"/>
                  </a:cubicBezTo>
                  <a:close/>
                </a:path>
              </a:pathLst>
            </a:custGeom>
            <a:solidFill>
              <a:srgbClr val="000000">
                <a:alpha val="0"/>
              </a:srgbClr>
            </a:solidFill>
            <a:ln w="9525" cap="rnd">
              <a:solidFill>
                <a:srgbClr val="ECF5FB"/>
              </a:solidFill>
              <a:prstDash val="solid"/>
              <a:round/>
            </a:ln>
          </p:spPr>
        </p:sp>
        <p:sp>
          <p:nvSpPr>
            <p:cNvPr name="TextBox 12" id="12"/>
            <p:cNvSpPr txBox="true"/>
            <p:nvPr/>
          </p:nvSpPr>
          <p:spPr>
            <a:xfrm>
              <a:off x="0" y="28575"/>
              <a:ext cx="273565" cy="97012"/>
            </a:xfrm>
            <a:prstGeom prst="rect">
              <a:avLst/>
            </a:prstGeom>
          </p:spPr>
          <p:txBody>
            <a:bodyPr anchor="ctr" rtlCol="false" tIns="50800" lIns="50800" bIns="50800" rIns="50800"/>
            <a:lstStyle/>
            <a:p>
              <a:pPr algn="ctr">
                <a:lnSpc>
                  <a:spcPts val="1704"/>
                </a:lnSpc>
              </a:pPr>
            </a:p>
          </p:txBody>
        </p:sp>
      </p:grpSp>
      <p:sp>
        <p:nvSpPr>
          <p:cNvPr name="Freeform 13" id="13"/>
          <p:cNvSpPr/>
          <p:nvPr/>
        </p:nvSpPr>
        <p:spPr>
          <a:xfrm flipH="false" flipV="false" rot="5400000">
            <a:off x="16656323" y="8758533"/>
            <a:ext cx="167263" cy="522698"/>
          </a:xfrm>
          <a:custGeom>
            <a:avLst/>
            <a:gdLst/>
            <a:ahLst/>
            <a:cxnLst/>
            <a:rect r="r" b="b" t="t" l="l"/>
            <a:pathLst>
              <a:path h="522698" w="167263">
                <a:moveTo>
                  <a:pt x="0" y="0"/>
                </a:moveTo>
                <a:lnTo>
                  <a:pt x="167263" y="0"/>
                </a:lnTo>
                <a:lnTo>
                  <a:pt x="167263" y="522698"/>
                </a:lnTo>
                <a:lnTo>
                  <a:pt x="0" y="52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5939852" y="1095082"/>
            <a:ext cx="1000957" cy="306779"/>
          </a:xfrm>
          <a:prstGeom prst="rect">
            <a:avLst/>
          </a:prstGeom>
        </p:spPr>
        <p:txBody>
          <a:bodyPr anchor="t" rtlCol="false" tIns="0" lIns="0" bIns="0" rIns="0">
            <a:spAutoFit/>
          </a:bodyPr>
          <a:lstStyle/>
          <a:p>
            <a:pPr algn="ctr">
              <a:lnSpc>
                <a:spcPts val="2520"/>
              </a:lnSpc>
              <a:spcBef>
                <a:spcPct val="0"/>
              </a:spcBef>
            </a:pPr>
            <a:r>
              <a:rPr lang="en-US" b="true" sz="1800">
                <a:solidFill>
                  <a:srgbClr val="ECF5FB"/>
                </a:solidFill>
                <a:latin typeface="Inter Bold"/>
                <a:ea typeface="Inter Bold"/>
                <a:cs typeface="Inter Bold"/>
                <a:sym typeface="Inter Bold"/>
              </a:rPr>
              <a:t>Page 9</a:t>
            </a:r>
          </a:p>
        </p:txBody>
      </p:sp>
      <p:sp>
        <p:nvSpPr>
          <p:cNvPr name="TextBox 15" id="15"/>
          <p:cNvSpPr txBox="true"/>
          <p:nvPr/>
        </p:nvSpPr>
        <p:spPr>
          <a:xfrm rot="0">
            <a:off x="2602061" y="3471056"/>
            <a:ext cx="4950426" cy="862711"/>
          </a:xfrm>
          <a:prstGeom prst="rect">
            <a:avLst/>
          </a:prstGeom>
        </p:spPr>
        <p:txBody>
          <a:bodyPr anchor="t" rtlCol="false" tIns="0" lIns="0" bIns="0" rIns="0">
            <a:spAutoFit/>
          </a:bodyPr>
          <a:lstStyle/>
          <a:p>
            <a:pPr algn="l">
              <a:lnSpc>
                <a:spcPts val="6392"/>
              </a:lnSpc>
            </a:pPr>
            <a:r>
              <a:rPr lang="en-US" sz="6800" b="true">
                <a:solidFill>
                  <a:srgbClr val="17224D"/>
                </a:solidFill>
                <a:latin typeface="Inter Bold"/>
                <a:ea typeface="Inter Bold"/>
                <a:cs typeface="Inter Bold"/>
                <a:sym typeface="Inter Bold"/>
              </a:rPr>
              <a:t>Conclusion</a:t>
            </a:r>
          </a:p>
        </p:txBody>
      </p:sp>
      <p:sp>
        <p:nvSpPr>
          <p:cNvPr name="Freeform 16" id="16"/>
          <p:cNvSpPr/>
          <p:nvPr/>
        </p:nvSpPr>
        <p:spPr>
          <a:xfrm flipH="false" flipV="false" rot="0">
            <a:off x="771014" y="584353"/>
            <a:ext cx="2718212" cy="817507"/>
          </a:xfrm>
          <a:custGeom>
            <a:avLst/>
            <a:gdLst/>
            <a:ahLst/>
            <a:cxnLst/>
            <a:rect r="r" b="b" t="t" l="l"/>
            <a:pathLst>
              <a:path h="817507" w="2718212">
                <a:moveTo>
                  <a:pt x="0" y="0"/>
                </a:moveTo>
                <a:lnTo>
                  <a:pt x="2718212" y="0"/>
                </a:lnTo>
                <a:lnTo>
                  <a:pt x="2718212" y="817508"/>
                </a:lnTo>
                <a:lnTo>
                  <a:pt x="0" y="817508"/>
                </a:lnTo>
                <a:lnTo>
                  <a:pt x="0" y="0"/>
                </a:lnTo>
                <a:close/>
              </a:path>
            </a:pathLst>
          </a:custGeom>
          <a:blipFill>
            <a:blip r:embed="rId5"/>
            <a:stretch>
              <a:fillRect l="0" t="0" r="0" b="0"/>
            </a:stretch>
          </a:blipFill>
        </p:spPr>
      </p:sp>
      <p:sp>
        <p:nvSpPr>
          <p:cNvPr name="TextBox 17" id="17"/>
          <p:cNvSpPr txBox="true"/>
          <p:nvPr/>
        </p:nvSpPr>
        <p:spPr>
          <a:xfrm rot="0">
            <a:off x="563889" y="4840608"/>
            <a:ext cx="9026769" cy="4417692"/>
          </a:xfrm>
          <a:prstGeom prst="rect">
            <a:avLst/>
          </a:prstGeom>
        </p:spPr>
        <p:txBody>
          <a:bodyPr anchor="t" rtlCol="false" tIns="0" lIns="0" bIns="0" rIns="0">
            <a:spAutoFit/>
          </a:bodyPr>
          <a:lstStyle/>
          <a:p>
            <a:pPr algn="ctr">
              <a:lnSpc>
                <a:spcPts val="5040"/>
              </a:lnSpc>
            </a:pPr>
            <a:r>
              <a:rPr lang="en-US" sz="3000">
                <a:solidFill>
                  <a:srgbClr val="ECF5FB"/>
                </a:solidFill>
                <a:latin typeface="Inter"/>
                <a:ea typeface="Inter"/>
                <a:cs typeface="Inter"/>
                <a:sym typeface="Inter"/>
              </a:rPr>
              <a:t>Bellabeat can leverage these insights to optimize its marketing strategies and product offerings, aligning with user behavior trends. By focusing on activity patterns, sleep consistency, and engagement opportunities, Bellabeat can strengthen its presence in the global smart device market.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DAGcEbRWHcM</dc:identifier>
  <dcterms:modified xsi:type="dcterms:W3CDTF">2011-08-01T06:04:30Z</dcterms:modified>
  <cp:revision>1</cp:revision>
  <dc:title>BellaBeat Report</dc:title>
</cp:coreProperties>
</file>